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6858000" cx="12192000"/>
  <p:notesSz cx="6858000" cy="9144000"/>
  <p:embeddedFontLst>
    <p:embeddedFont>
      <p:font typeface="Roboto"/>
      <p:regular r:id="rId23"/>
      <p:bold r:id="rId24"/>
      <p:italic r:id="rId25"/>
      <p:boldItalic r:id="rId26"/>
    </p:embeddedFont>
    <p:embeddedFont>
      <p:font typeface="Work Sans Medium"/>
      <p:regular r:id="rId27"/>
      <p:bold r:id="rId28"/>
      <p:italic r:id="rId29"/>
      <p:boldItalic r:id="rId30"/>
    </p:embeddedFont>
    <p:embeddedFont>
      <p:font typeface="Work Sans Light"/>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5" roundtripDataSignature="AMtx7mh3ZCk7YdK2xv+oZt9s64y/6c35V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WorkSansMedium-bold.fntdata"/><Relationship Id="rId27" Type="http://schemas.openxmlformats.org/officeDocument/2006/relationships/font" Target="fonts/WorkSansMedium-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WorkSansMedium-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WorkSansLight-regular.fntdata"/><Relationship Id="rId30" Type="http://schemas.openxmlformats.org/officeDocument/2006/relationships/font" Target="fonts/WorkSansMedium-boldItalic.fntdata"/><Relationship Id="rId11" Type="http://schemas.openxmlformats.org/officeDocument/2006/relationships/slide" Target="slides/slide7.xml"/><Relationship Id="rId33" Type="http://schemas.openxmlformats.org/officeDocument/2006/relationships/font" Target="fonts/WorkSansLight-italic.fntdata"/><Relationship Id="rId10" Type="http://schemas.openxmlformats.org/officeDocument/2006/relationships/slide" Target="slides/slide6.xml"/><Relationship Id="rId32" Type="http://schemas.openxmlformats.org/officeDocument/2006/relationships/font" Target="fonts/WorkSansLight-bold.fntdata"/><Relationship Id="rId13" Type="http://schemas.openxmlformats.org/officeDocument/2006/relationships/slide" Target="slides/slide9.xml"/><Relationship Id="rId35" Type="http://customschemas.google.com/relationships/presentationmetadata" Target="metadata"/><Relationship Id="rId12" Type="http://schemas.openxmlformats.org/officeDocument/2006/relationships/slide" Target="slides/slide8.xml"/><Relationship Id="rId34" Type="http://schemas.openxmlformats.org/officeDocument/2006/relationships/font" Target="fonts/WorkSansLight-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 name="Google Shape;9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d30e54c93d_1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73" name="Google Shape;173;g2d30e54c93d_1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d30e54c93d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82" name="Google Shape;182;g2d30e54c93d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f4ed825787_2_1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91" name="Google Shape;191;g1f4ed825787_2_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00" name="Google Shape;20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11" name="Google Shape;21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00d94e16c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00d94e16c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g300d94e16c0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30" name="Google Shape;23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d30e54c93d_1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d30e54c93d_1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g2d30e54c93d_1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254" name="Google Shape;25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103" name="Google Shape;10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10" name="Google Shape;11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19" name="Google Shape;11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28" name="Google Shape;12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d2f1631b18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37" name="Google Shape;137;g2d2f1631b1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46" name="Google Shape;14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55" name="Google Shape;15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64" name="Google Shape;16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5" name="Shape 15"/>
        <p:cNvGrpSpPr/>
        <p:nvPr/>
      </p:nvGrpSpPr>
      <p:grpSpPr>
        <a:xfrm>
          <a:off x="0" y="0"/>
          <a:ext cx="0" cy="0"/>
          <a:chOff x="0" y="0"/>
          <a:chExt cx="0" cy="0"/>
        </a:xfrm>
      </p:grpSpPr>
      <p:sp>
        <p:nvSpPr>
          <p:cNvPr id="16" name="Google Shape;16;p1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6"/>
          <p:cNvSpPr/>
          <p:nvPr>
            <p:ph idx="2" type="pic"/>
          </p:nvPr>
        </p:nvSpPr>
        <p:spPr>
          <a:xfrm>
            <a:off x="5183188" y="987425"/>
            <a:ext cx="6172200" cy="4873625"/>
          </a:xfrm>
          <a:prstGeom prst="rect">
            <a:avLst/>
          </a:prstGeom>
          <a:noFill/>
          <a:ln>
            <a:noFill/>
          </a:ln>
        </p:spPr>
      </p:sp>
      <p:sp>
        <p:nvSpPr>
          <p:cNvPr id="18" name="Google Shape;18;p1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9" name="Google Shape;19;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68" name="Shape 68"/>
        <p:cNvGrpSpPr/>
        <p:nvPr/>
      </p:nvGrpSpPr>
      <p:grpSpPr>
        <a:xfrm>
          <a:off x="0" y="0"/>
          <a:ext cx="0" cy="0"/>
          <a:chOff x="0" y="0"/>
          <a:chExt cx="0" cy="0"/>
        </a:xfrm>
      </p:grpSpPr>
      <p:sp>
        <p:nvSpPr>
          <p:cNvPr id="69" name="Google Shape;69;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73" name="Shape 73"/>
        <p:cNvGrpSpPr/>
        <p:nvPr/>
      </p:nvGrpSpPr>
      <p:grpSpPr>
        <a:xfrm>
          <a:off x="0" y="0"/>
          <a:ext cx="0" cy="0"/>
          <a:chOff x="0" y="0"/>
          <a:chExt cx="0" cy="0"/>
        </a:xfrm>
      </p:grpSpPr>
      <p:sp>
        <p:nvSpPr>
          <p:cNvPr id="74" name="Google Shape;74;p2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6" name="Google Shape;76;p2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7" name="Google Shape;77;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80" name="Shape 80"/>
        <p:cNvGrpSpPr/>
        <p:nvPr/>
      </p:nvGrpSpPr>
      <p:grpSpPr>
        <a:xfrm>
          <a:off x="0" y="0"/>
          <a:ext cx="0" cy="0"/>
          <a:chOff x="0" y="0"/>
          <a:chExt cx="0" cy="0"/>
        </a:xfrm>
      </p:grpSpPr>
      <p:sp>
        <p:nvSpPr>
          <p:cNvPr id="81" name="Google Shape;81;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6" name="Shape 86"/>
        <p:cNvGrpSpPr/>
        <p:nvPr/>
      </p:nvGrpSpPr>
      <p:grpSpPr>
        <a:xfrm>
          <a:off x="0" y="0"/>
          <a:ext cx="0" cy="0"/>
          <a:chOff x="0" y="0"/>
          <a:chExt cx="0" cy="0"/>
        </a:xfrm>
      </p:grpSpPr>
      <p:sp>
        <p:nvSpPr>
          <p:cNvPr id="87" name="Google Shape;87;p2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2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25" name="Google Shape;25;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26" name="Google Shape;26;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cabezado de sección">
  <p:cSld name="2_Encabezado de sección">
    <p:spTree>
      <p:nvGrpSpPr>
        <p:cNvPr id="27" name="Shape 27"/>
        <p:cNvGrpSpPr/>
        <p:nvPr/>
      </p:nvGrpSpPr>
      <p:grpSpPr>
        <a:xfrm>
          <a:off x="0" y="0"/>
          <a:ext cx="0" cy="0"/>
          <a:chOff x="0" y="0"/>
          <a:chExt cx="0" cy="0"/>
        </a:xfrm>
      </p:grpSpPr>
      <p:pic>
        <p:nvPicPr>
          <p:cNvPr descr="Patrón de fondo&#10;&#10;Descripción generada automáticamente" id="28" name="Google Shape;28;p18"/>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29" name="Google Shape;29;p18"/>
          <p:cNvPicPr preferRelativeResize="0"/>
          <p:nvPr/>
        </p:nvPicPr>
        <p:blipFill rotWithShape="1">
          <a:blip r:embed="rId3">
            <a:alphaModFix/>
          </a:blip>
          <a:srcRect b="0" l="0" r="0" t="0"/>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30" name="Shape 30"/>
        <p:cNvGrpSpPr/>
        <p:nvPr/>
      </p:nvGrpSpPr>
      <p:grpSpPr>
        <a:xfrm>
          <a:off x="0" y="0"/>
          <a:ext cx="0" cy="0"/>
          <a:chOff x="0" y="0"/>
          <a:chExt cx="0" cy="0"/>
        </a:xfrm>
      </p:grpSpPr>
      <p:sp>
        <p:nvSpPr>
          <p:cNvPr id="31" name="Google Shape;31;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34" name="Shape 34"/>
        <p:cNvGrpSpPr/>
        <p:nvPr/>
      </p:nvGrpSpPr>
      <p:grpSpPr>
        <a:xfrm>
          <a:off x="0" y="0"/>
          <a:ext cx="0" cy="0"/>
          <a:chOff x="0" y="0"/>
          <a:chExt cx="0" cy="0"/>
        </a:xfrm>
      </p:grpSpPr>
      <p:sp>
        <p:nvSpPr>
          <p:cNvPr id="35" name="Google Shape;35;p2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2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7" name="Google Shape;37;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40" name="Shape 40"/>
        <p:cNvGrpSpPr/>
        <p:nvPr/>
      </p:nvGrpSpPr>
      <p:grpSpPr>
        <a:xfrm>
          <a:off x="0" y="0"/>
          <a:ext cx="0" cy="0"/>
          <a:chOff x="0" y="0"/>
          <a:chExt cx="0" cy="0"/>
        </a:xfrm>
      </p:grpSpPr>
      <p:sp>
        <p:nvSpPr>
          <p:cNvPr id="41" name="Google Shape;41;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46" name="Shape 46"/>
        <p:cNvGrpSpPr/>
        <p:nvPr/>
      </p:nvGrpSpPr>
      <p:grpSpPr>
        <a:xfrm>
          <a:off x="0" y="0"/>
          <a:ext cx="0" cy="0"/>
          <a:chOff x="0" y="0"/>
          <a:chExt cx="0" cy="0"/>
        </a:xfrm>
      </p:grpSpPr>
      <p:sp>
        <p:nvSpPr>
          <p:cNvPr id="47" name="Google Shape;47;p2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9" name="Google Shape;49;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2" name="Shape 52"/>
        <p:cNvGrpSpPr/>
        <p:nvPr/>
      </p:nvGrpSpPr>
      <p:grpSpPr>
        <a:xfrm>
          <a:off x="0" y="0"/>
          <a:ext cx="0" cy="0"/>
          <a:chOff x="0" y="0"/>
          <a:chExt cx="0" cy="0"/>
        </a:xfrm>
      </p:grpSpPr>
      <p:sp>
        <p:nvSpPr>
          <p:cNvPr id="53" name="Google Shape;53;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2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9" name="Shape 59"/>
        <p:cNvGrpSpPr/>
        <p:nvPr/>
      </p:nvGrpSpPr>
      <p:grpSpPr>
        <a:xfrm>
          <a:off x="0" y="0"/>
          <a:ext cx="0" cy="0"/>
          <a:chOff x="0" y="0"/>
          <a:chExt cx="0" cy="0"/>
        </a:xfrm>
      </p:grpSpPr>
      <p:sp>
        <p:nvSpPr>
          <p:cNvPr id="60" name="Google Shape;60;p2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2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2" name="Google Shape;62;p2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 name="Google Shape;63;p2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4" name="Google Shape;64;p2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 name="Google Shape;65;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hyperlink" Target="https://drive.google.com/file/d/11D5dSDG8D4103y85HjXyNWd1tidCtz_P/view?usp=drive_link"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hyperlink" Target="https://drive.google.com/file/d/11D5dSDG8D4103y85HjXyNWd1tidCtz_P/view?usp=drive_link"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drive.google.com/file/d/16DaFjyhfQSW_gD8iBNFOuGAUHzAp7UIt/view?usp=drive_link" TargetMode="Externa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drive.google.com/file/d/1XmKEXNRFH5dPoBjp7dJrVwHeZcZmX1h5/view?usp=drive_link" TargetMode="External"/><Relationship Id="rId4"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drive.google.com/file/d/13yyLJNm1BmJwA0I_hu_uvF2AbH8oewbg/view?usp=drive_link" TargetMode="External"/><Relationship Id="rId4" Type="http://schemas.openxmlformats.org/officeDocument/2006/relationships/image" Target="../media/image25.png"/><Relationship Id="rId5"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1" Type="http://schemas.openxmlformats.org/officeDocument/2006/relationships/image" Target="../media/image26.png"/><Relationship Id="rId10"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20.png"/><Relationship Id="rId9" Type="http://schemas.openxmlformats.org/officeDocument/2006/relationships/image" Target="../media/image28.png"/><Relationship Id="rId5" Type="http://schemas.openxmlformats.org/officeDocument/2006/relationships/image" Target="../media/image23.png"/><Relationship Id="rId6" Type="http://schemas.openxmlformats.org/officeDocument/2006/relationships/image" Target="../media/image22.png"/><Relationship Id="rId7" Type="http://schemas.openxmlformats.org/officeDocument/2006/relationships/hyperlink" Target="https://drive.google.com/file/d/1bodHozu_y_ldEPly5CXyH5FcuiN-Yu4U/view?usp=drive_link" TargetMode="External"/><Relationship Id="rId8" Type="http://schemas.openxmlformats.org/officeDocument/2006/relationships/hyperlink" Target="https://drive.google.com/file/d/1zMWFAcegN1Oya_K0o3-xRgqEH-hYt4c-/view?usp=shari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30.png"/><Relationship Id="rId5" Type="http://schemas.openxmlformats.org/officeDocument/2006/relationships/hyperlink" Target="https://soysena-my.sharepoint.com/:x:/g/personal/jose_ddazac_soy_sena_edu_co/EcbiMe_3_M5BhOyj9ESNxyoB5mYmIN79QMmrE7UFld5bMg?e=sSbxRn" TargetMode="External"/><Relationship Id="rId6" Type="http://schemas.openxmlformats.org/officeDocument/2006/relationships/hyperlink" Target="https://soysena-my.sharepoint.com/:x:/g/personal/jose_ddazac_soy_sena_edu_co/EYem6Tl5rexGlaI_aNRCA8wBUqeI6b_ivnO3YWkvaJxklA?e=ijKu8X"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hyperlink" Target="https://drive.google.com/file/d/11D5dSDG8D4103y85HjXyNWd1tidCtz_P/view?usp=drive_link"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hyperlink" Target="https://drive.google.com/file/d/11D5dSDG8D4103y85HjXyNWd1tidCtz_P/view?usp=drive_link"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hyperlink" Target="https://drive.google.com/file/d/11D5dSDG8D4103y85HjXyNWd1tidCtz_P/view?usp=drive_link"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hyperlink" Target="https://drive.google.com/file/d/11D5dSDG8D4103y85HjXyNWd1tidCtz_P/view?usp=drive_link"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hyperlink" Target="https://drive.google.com/file/d/11D5dSDG8D4103y85HjXyNWd1tidCtz_P/view?usp=drive_link"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hyperlink" Target="https://drive.google.com/file/d/11D5dSDG8D4103y85HjXyNWd1tidCtz_P/view?usp=drive_link"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1"/>
          <p:cNvPicPr preferRelativeResize="0"/>
          <p:nvPr/>
        </p:nvPicPr>
        <p:blipFill rotWithShape="1">
          <a:blip r:embed="rId3">
            <a:alphaModFix/>
          </a:blip>
          <a:srcRect b="0" l="0" r="0" t="0"/>
          <a:stretch/>
        </p:blipFill>
        <p:spPr>
          <a:xfrm>
            <a:off x="4095700" y="897450"/>
            <a:ext cx="2685399" cy="2685399"/>
          </a:xfrm>
          <a:prstGeom prst="rect">
            <a:avLst/>
          </a:prstGeom>
          <a:noFill/>
          <a:ln>
            <a:noFill/>
          </a:ln>
        </p:spPr>
      </p:pic>
      <p:pic>
        <p:nvPicPr>
          <p:cNvPr descr="Window" id="97" name="Google Shape;97;p1"/>
          <p:cNvPicPr preferRelativeResize="0"/>
          <p:nvPr>
            <p:ph idx="2" type="pic"/>
          </p:nvPr>
        </p:nvPicPr>
        <p:blipFill rotWithShape="1">
          <a:blip r:embed="rId4">
            <a:alphaModFix/>
          </a:blip>
          <a:srcRect b="100000" l="-3150" r="3148" t="-100000"/>
          <a:stretch/>
        </p:blipFill>
        <p:spPr>
          <a:xfrm>
            <a:off x="300470" y="206391"/>
            <a:ext cx="11891530" cy="1480366"/>
          </a:xfrm>
          <a:prstGeom prst="rect">
            <a:avLst/>
          </a:prstGeom>
          <a:noFill/>
          <a:ln>
            <a:noFill/>
          </a:ln>
        </p:spPr>
      </p:pic>
      <p:pic>
        <p:nvPicPr>
          <p:cNvPr descr="Window" id="98" name="Google Shape;98;p1"/>
          <p:cNvPicPr preferRelativeResize="0"/>
          <p:nvPr/>
        </p:nvPicPr>
        <p:blipFill rotWithShape="1">
          <a:blip r:embed="rId5">
            <a:alphaModFix amt="20000"/>
          </a:blip>
          <a:srcRect b="0" l="0" r="0" t="0"/>
          <a:stretch/>
        </p:blipFill>
        <p:spPr>
          <a:xfrm>
            <a:off x="1890944" y="1777984"/>
            <a:ext cx="8895425" cy="4873626"/>
          </a:xfrm>
          <a:prstGeom prst="rect">
            <a:avLst/>
          </a:prstGeom>
          <a:noFill/>
          <a:ln>
            <a:noFill/>
          </a:ln>
        </p:spPr>
      </p:pic>
      <p:sp>
        <p:nvSpPr>
          <p:cNvPr id="99" name="Google Shape;99;p1"/>
          <p:cNvSpPr txBox="1"/>
          <p:nvPr/>
        </p:nvSpPr>
        <p:spPr>
          <a:xfrm>
            <a:off x="8004014" y="6085642"/>
            <a:ext cx="405482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MX" sz="2000" u="none" cap="none" strike="noStrike">
                <a:solidFill>
                  <a:schemeClr val="accent6"/>
                </a:solidFill>
                <a:latin typeface="Calibri"/>
                <a:ea typeface="Calibri"/>
                <a:cs typeface="Calibri"/>
                <a:sym typeface="Calibri"/>
              </a:rPr>
              <a:t>Análisis y Desarrollo de Software</a:t>
            </a:r>
            <a:endParaRPr b="0" i="0" sz="1400" u="none" cap="none" strike="noStrike">
              <a:solidFill>
                <a:srgbClr val="000000"/>
              </a:solidFill>
              <a:latin typeface="Arial"/>
              <a:ea typeface="Arial"/>
              <a:cs typeface="Arial"/>
              <a:sym typeface="Arial"/>
            </a:endParaRPr>
          </a:p>
        </p:txBody>
      </p:sp>
      <p:sp>
        <p:nvSpPr>
          <p:cNvPr id="100" name="Google Shape;100;p1"/>
          <p:cNvSpPr txBox="1"/>
          <p:nvPr/>
        </p:nvSpPr>
        <p:spPr>
          <a:xfrm>
            <a:off x="4244600" y="3937050"/>
            <a:ext cx="3883500" cy="1323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lang="es-MX" sz="4000">
                <a:solidFill>
                  <a:schemeClr val="dk1"/>
                </a:solidFill>
                <a:latin typeface="Work Sans Medium"/>
                <a:ea typeface="Work Sans Medium"/>
                <a:cs typeface="Work Sans Medium"/>
                <a:sym typeface="Work Sans Medium"/>
              </a:rPr>
              <a:t>DAZZART COMPONENTS</a:t>
            </a:r>
            <a:endParaRPr sz="4000">
              <a:solidFill>
                <a:schemeClr val="dk1"/>
              </a:solidFill>
              <a:latin typeface="Work Sans Medium"/>
              <a:ea typeface="Work Sans Medium"/>
              <a:cs typeface="Work Sans Medium"/>
              <a:sym typeface="Work Sans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2d30e54c93d_1_4"/>
          <p:cNvSpPr txBox="1"/>
          <p:nvPr/>
        </p:nvSpPr>
        <p:spPr>
          <a:xfrm>
            <a:off x="950054" y="605917"/>
            <a:ext cx="5547900" cy="1073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lang="es-MX" sz="2600">
                <a:solidFill>
                  <a:srgbClr val="38AA00"/>
                </a:solidFill>
                <a:latin typeface="Work Sans Light"/>
                <a:ea typeface="Work Sans Light"/>
                <a:cs typeface="Work Sans Light"/>
                <a:sym typeface="Work Sans Light"/>
              </a:rPr>
              <a:t>Justificación</a:t>
            </a:r>
            <a:endParaRPr b="0" i="0" sz="1800" u="none" cap="none" strike="noStrike">
              <a:solidFill>
                <a:schemeClr val="dk1"/>
              </a:solidFill>
              <a:latin typeface="Calibri"/>
              <a:ea typeface="Calibri"/>
              <a:cs typeface="Calibri"/>
              <a:sym typeface="Calibri"/>
            </a:endParaRPr>
          </a:p>
        </p:txBody>
      </p:sp>
      <p:cxnSp>
        <p:nvCxnSpPr>
          <p:cNvPr id="176" name="Google Shape;176;g2d30e54c93d_1_4"/>
          <p:cNvCxnSpPr>
            <a:stCxn id="175" idx="1"/>
          </p:cNvCxnSpPr>
          <p:nvPr/>
        </p:nvCxnSpPr>
        <p:spPr>
          <a:xfrm flipH="1" rot="10800000">
            <a:off x="950054" y="1094467"/>
            <a:ext cx="5042400" cy="48000"/>
          </a:xfrm>
          <a:prstGeom prst="straightConnector1">
            <a:avLst/>
          </a:prstGeom>
          <a:noFill/>
          <a:ln cap="flat" cmpd="sng" w="50800">
            <a:solidFill>
              <a:schemeClr val="accent6"/>
            </a:solidFill>
            <a:prstDash val="solid"/>
            <a:miter lim="800000"/>
            <a:headEnd len="sm" w="sm" type="none"/>
            <a:tailEnd len="sm" w="sm" type="none"/>
          </a:ln>
        </p:spPr>
      </p:cxnSp>
      <p:sp>
        <p:nvSpPr>
          <p:cNvPr id="177" name="Google Shape;177;g2d30e54c93d_1_4"/>
          <p:cNvSpPr txBox="1"/>
          <p:nvPr/>
        </p:nvSpPr>
        <p:spPr>
          <a:xfrm>
            <a:off x="481150" y="1438250"/>
            <a:ext cx="5704800" cy="3447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200"/>
              </a:spcBef>
              <a:spcAft>
                <a:spcPts val="0"/>
              </a:spcAft>
              <a:buNone/>
            </a:pPr>
            <a:r>
              <a:rPr lang="es-MX" sz="1200">
                <a:solidFill>
                  <a:schemeClr val="dk1"/>
                </a:solidFill>
              </a:rPr>
              <a:t>¿Para qué?</a:t>
            </a:r>
            <a:endParaRPr sz="1200">
              <a:solidFill>
                <a:schemeClr val="dk1"/>
              </a:solidFill>
            </a:endParaRPr>
          </a:p>
          <a:p>
            <a:pPr indent="0" lvl="0" marL="0" rtl="0" algn="just">
              <a:lnSpc>
                <a:spcPct val="150000"/>
              </a:lnSpc>
              <a:spcBef>
                <a:spcPts val="1200"/>
              </a:spcBef>
              <a:spcAft>
                <a:spcPts val="0"/>
              </a:spcAft>
              <a:buNone/>
            </a:pPr>
            <a:r>
              <a:rPr lang="es-MX" sz="1200">
                <a:solidFill>
                  <a:schemeClr val="dk1"/>
                </a:solidFill>
              </a:rPr>
              <a:t>Este sistema permitirá a los consumidores adquirir productos de manera más eficiente, cómoda y sin las restricciones de las tiendas físicas. Al tener operación el día completo, se ofrece una solución flexible que optimiza el tiempo de los usuarios, eliminando la necesidad de desplazarse y ajustándose a sus horarios. Para la empresa, esta plataforma facilitará tener el  control de stock de los productos ofrecidos, clasificar  los productos por su tipo, añadir descuentos ,cerrar ventas, la generación de informes de ventas, lo que mejorará la eficiencia operativa, aumentará las ventas y ampliará su alcance en el mercado al recibir compras de distintas partes de la ciudad.</a:t>
            </a:r>
            <a:endParaRPr sz="1200">
              <a:solidFill>
                <a:schemeClr val="dk1"/>
              </a:solidFill>
            </a:endParaRPr>
          </a:p>
          <a:p>
            <a:pPr indent="0" lvl="0" marL="0" rtl="0" algn="just">
              <a:lnSpc>
                <a:spcPct val="150000"/>
              </a:lnSpc>
              <a:spcBef>
                <a:spcPts val="1200"/>
              </a:spcBef>
              <a:spcAft>
                <a:spcPts val="1200"/>
              </a:spcAft>
              <a:buNone/>
            </a:pPr>
            <a:r>
              <a:t/>
            </a:r>
            <a:endParaRPr sz="1200">
              <a:solidFill>
                <a:schemeClr val="dk1"/>
              </a:solidFill>
            </a:endParaRPr>
          </a:p>
        </p:txBody>
      </p:sp>
      <p:pic>
        <p:nvPicPr>
          <p:cNvPr id="178" name="Google Shape;178;g2d30e54c93d_1_4"/>
          <p:cNvPicPr preferRelativeResize="0"/>
          <p:nvPr/>
        </p:nvPicPr>
        <p:blipFill>
          <a:blip r:embed="rId3">
            <a:alphaModFix/>
          </a:blip>
          <a:stretch>
            <a:fillRect/>
          </a:stretch>
        </p:blipFill>
        <p:spPr>
          <a:xfrm>
            <a:off x="6713025" y="1142475"/>
            <a:ext cx="4137054" cy="5258950"/>
          </a:xfrm>
          <a:prstGeom prst="rect">
            <a:avLst/>
          </a:prstGeom>
          <a:noFill/>
          <a:ln>
            <a:noFill/>
          </a:ln>
        </p:spPr>
      </p:pic>
      <p:sp>
        <p:nvSpPr>
          <p:cNvPr id="179" name="Google Shape;179;g2d30e54c93d_1_4"/>
          <p:cNvSpPr txBox="1"/>
          <p:nvPr/>
        </p:nvSpPr>
        <p:spPr>
          <a:xfrm>
            <a:off x="10201825" y="63297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u="sng">
                <a:solidFill>
                  <a:schemeClr val="hlink"/>
                </a:solidFill>
                <a:latin typeface="Calibri"/>
                <a:ea typeface="Calibri"/>
                <a:cs typeface="Calibri"/>
                <a:sym typeface="Calibri"/>
                <a:hlinkClick r:id="rId4"/>
              </a:rPr>
              <a:t>Ver documento</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2d30e54c93d_0_4"/>
          <p:cNvSpPr txBox="1"/>
          <p:nvPr/>
        </p:nvSpPr>
        <p:spPr>
          <a:xfrm>
            <a:off x="950054" y="605917"/>
            <a:ext cx="5547900" cy="1073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lang="es-MX" sz="2600">
                <a:solidFill>
                  <a:srgbClr val="38AA00"/>
                </a:solidFill>
                <a:latin typeface="Work Sans Light"/>
                <a:ea typeface="Work Sans Light"/>
                <a:cs typeface="Work Sans Light"/>
                <a:sym typeface="Work Sans Light"/>
              </a:rPr>
              <a:t>Justificación</a:t>
            </a:r>
            <a:endParaRPr b="0" i="0" sz="1800" u="none" cap="none" strike="noStrike">
              <a:solidFill>
                <a:schemeClr val="dk1"/>
              </a:solidFill>
              <a:latin typeface="Calibri"/>
              <a:ea typeface="Calibri"/>
              <a:cs typeface="Calibri"/>
              <a:sym typeface="Calibri"/>
            </a:endParaRPr>
          </a:p>
        </p:txBody>
      </p:sp>
      <p:cxnSp>
        <p:nvCxnSpPr>
          <p:cNvPr id="185" name="Google Shape;185;g2d30e54c93d_0_4"/>
          <p:cNvCxnSpPr>
            <a:stCxn id="184" idx="1"/>
          </p:cNvCxnSpPr>
          <p:nvPr/>
        </p:nvCxnSpPr>
        <p:spPr>
          <a:xfrm flipH="1" rot="10800000">
            <a:off x="950054" y="1094467"/>
            <a:ext cx="5042400" cy="48000"/>
          </a:xfrm>
          <a:prstGeom prst="straightConnector1">
            <a:avLst/>
          </a:prstGeom>
          <a:noFill/>
          <a:ln cap="flat" cmpd="sng" w="50800">
            <a:solidFill>
              <a:schemeClr val="accent6"/>
            </a:solidFill>
            <a:prstDash val="solid"/>
            <a:miter lim="800000"/>
            <a:headEnd len="sm" w="sm" type="none"/>
            <a:tailEnd len="sm" w="sm" type="none"/>
          </a:ln>
        </p:spPr>
      </p:cxnSp>
      <p:sp>
        <p:nvSpPr>
          <p:cNvPr id="186" name="Google Shape;186;g2d30e54c93d_0_4"/>
          <p:cNvSpPr txBox="1"/>
          <p:nvPr/>
        </p:nvSpPr>
        <p:spPr>
          <a:xfrm>
            <a:off x="481150" y="1438250"/>
            <a:ext cx="5704800" cy="3447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200"/>
              </a:spcBef>
              <a:spcAft>
                <a:spcPts val="0"/>
              </a:spcAft>
              <a:buNone/>
            </a:pPr>
            <a:r>
              <a:t/>
            </a:r>
            <a:endParaRPr sz="1200">
              <a:solidFill>
                <a:schemeClr val="dk1"/>
              </a:solidFill>
            </a:endParaRPr>
          </a:p>
          <a:p>
            <a:pPr indent="0" lvl="0" marL="0" rtl="0" algn="just">
              <a:lnSpc>
                <a:spcPct val="150000"/>
              </a:lnSpc>
              <a:spcBef>
                <a:spcPts val="1200"/>
              </a:spcBef>
              <a:spcAft>
                <a:spcPts val="0"/>
              </a:spcAft>
              <a:buNone/>
            </a:pPr>
            <a:r>
              <a:rPr lang="es-MX" sz="1200">
                <a:solidFill>
                  <a:schemeClr val="dk1"/>
                </a:solidFill>
              </a:rPr>
              <a:t>Este sistema permitirá a los consumidores adquirir productos de manera más eficiente, cómoda y sin las restricciones de las tiendas físicas. Al tener operación del e-commerce durante todo el dia, se ofrece una solución flexible que optimiza el tiempo de los usuarios, eliminando la necesidad de desplazarse y ajustándose a sus horarios. Para la empresa, esta plataforma facilitará tener el  control de stock de los productos ofrecidos, clasificar  los productos por su tipo, añadir descuentos ,cerrar ventas, la generación de informes de ventas, lo que mejorará la eficiencia operativa, aumentará las ventas y ampliará su alcance en el mercado al recibir compras de distintas partes de la ciudad.</a:t>
            </a:r>
            <a:endParaRPr sz="1200">
              <a:solidFill>
                <a:schemeClr val="dk1"/>
              </a:solidFill>
            </a:endParaRPr>
          </a:p>
          <a:p>
            <a:pPr indent="0" lvl="0" marL="0" rtl="0" algn="just">
              <a:lnSpc>
                <a:spcPct val="150000"/>
              </a:lnSpc>
              <a:spcBef>
                <a:spcPts val="1200"/>
              </a:spcBef>
              <a:spcAft>
                <a:spcPts val="1200"/>
              </a:spcAft>
              <a:buNone/>
            </a:pPr>
            <a:r>
              <a:t/>
            </a:r>
            <a:endParaRPr sz="1200">
              <a:solidFill>
                <a:schemeClr val="dk1"/>
              </a:solidFill>
            </a:endParaRPr>
          </a:p>
        </p:txBody>
      </p:sp>
      <p:pic>
        <p:nvPicPr>
          <p:cNvPr id="187" name="Google Shape;187;g2d30e54c93d_0_4"/>
          <p:cNvPicPr preferRelativeResize="0"/>
          <p:nvPr/>
        </p:nvPicPr>
        <p:blipFill>
          <a:blip r:embed="rId3">
            <a:alphaModFix/>
          </a:blip>
          <a:stretch>
            <a:fillRect/>
          </a:stretch>
        </p:blipFill>
        <p:spPr>
          <a:xfrm>
            <a:off x="6713025" y="1142475"/>
            <a:ext cx="4137054" cy="5258950"/>
          </a:xfrm>
          <a:prstGeom prst="rect">
            <a:avLst/>
          </a:prstGeom>
          <a:noFill/>
          <a:ln>
            <a:noFill/>
          </a:ln>
        </p:spPr>
      </p:pic>
      <p:sp>
        <p:nvSpPr>
          <p:cNvPr id="188" name="Google Shape;188;g2d30e54c93d_0_4"/>
          <p:cNvSpPr txBox="1"/>
          <p:nvPr/>
        </p:nvSpPr>
        <p:spPr>
          <a:xfrm>
            <a:off x="10201825" y="63297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u="sng">
                <a:solidFill>
                  <a:schemeClr val="hlink"/>
                </a:solidFill>
                <a:latin typeface="Calibri"/>
                <a:ea typeface="Calibri"/>
                <a:cs typeface="Calibri"/>
                <a:sym typeface="Calibri"/>
                <a:hlinkClick r:id="rId4"/>
              </a:rPr>
              <a:t>Ver documento</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1f4ed825787_2_176"/>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Mapas de Procesos </a:t>
            </a:r>
            <a:endParaRPr/>
          </a:p>
        </p:txBody>
      </p:sp>
      <p:sp>
        <p:nvSpPr>
          <p:cNvPr id="194" name="Google Shape;194;g1f4ed825787_2_176"/>
          <p:cNvSpPr txBox="1"/>
          <p:nvPr/>
        </p:nvSpPr>
        <p:spPr>
          <a:xfrm>
            <a:off x="10847700" y="6396300"/>
            <a:ext cx="13443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MX" sz="1800" u="sng" cap="none" strike="noStrike">
                <a:solidFill>
                  <a:schemeClr val="hlink"/>
                </a:solidFill>
                <a:latin typeface="Calibri"/>
                <a:ea typeface="Calibri"/>
                <a:cs typeface="Calibri"/>
                <a:sym typeface="Calibri"/>
                <a:hlinkClick r:id="rId3"/>
              </a:rPr>
              <a:t>ver formato</a:t>
            </a:r>
            <a:endParaRPr b="0" i="0" sz="1800" u="none" cap="none" strike="noStrike">
              <a:solidFill>
                <a:schemeClr val="dk1"/>
              </a:solidFill>
              <a:latin typeface="Calibri"/>
              <a:ea typeface="Calibri"/>
              <a:cs typeface="Calibri"/>
              <a:sym typeface="Calibri"/>
            </a:endParaRPr>
          </a:p>
        </p:txBody>
      </p:sp>
      <p:sp>
        <p:nvSpPr>
          <p:cNvPr id="195" name="Google Shape;195;g1f4ed825787_2_176"/>
          <p:cNvSpPr txBox="1"/>
          <p:nvPr/>
        </p:nvSpPr>
        <p:spPr>
          <a:xfrm>
            <a:off x="364550" y="1451325"/>
            <a:ext cx="11380800" cy="25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pic>
        <p:nvPicPr>
          <p:cNvPr id="196" name="Google Shape;196;g1f4ed825787_2_176"/>
          <p:cNvPicPr preferRelativeResize="0"/>
          <p:nvPr/>
        </p:nvPicPr>
        <p:blipFill>
          <a:blip r:embed="rId4">
            <a:alphaModFix/>
          </a:blip>
          <a:stretch>
            <a:fillRect/>
          </a:stretch>
        </p:blipFill>
        <p:spPr>
          <a:xfrm>
            <a:off x="2482038" y="1991400"/>
            <a:ext cx="7227924" cy="4525501"/>
          </a:xfrm>
          <a:prstGeom prst="rect">
            <a:avLst/>
          </a:prstGeom>
          <a:noFill/>
          <a:ln>
            <a:noFill/>
          </a:ln>
        </p:spPr>
      </p:pic>
      <p:sp>
        <p:nvSpPr>
          <p:cNvPr id="197" name="Google Shape;197;g1f4ed825787_2_176"/>
          <p:cNvSpPr txBox="1"/>
          <p:nvPr/>
        </p:nvSpPr>
        <p:spPr>
          <a:xfrm>
            <a:off x="739000" y="1451325"/>
            <a:ext cx="567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2800">
                <a:solidFill>
                  <a:schemeClr val="dk1"/>
                </a:solidFill>
                <a:latin typeface="Calibri"/>
                <a:ea typeface="Calibri"/>
                <a:cs typeface="Calibri"/>
                <a:sym typeface="Calibri"/>
              </a:rPr>
              <a:t>Sin implementar el software</a:t>
            </a:r>
            <a:endParaRPr sz="28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0"/>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Técnica de Recolección de Datos </a:t>
            </a:r>
            <a:endParaRPr/>
          </a:p>
        </p:txBody>
      </p:sp>
      <p:sp>
        <p:nvSpPr>
          <p:cNvPr id="203" name="Google Shape;203;p10"/>
          <p:cNvSpPr txBox="1"/>
          <p:nvPr/>
        </p:nvSpPr>
        <p:spPr>
          <a:xfrm>
            <a:off x="3771900" y="4400550"/>
            <a:ext cx="8458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204" name="Google Shape;204;p10"/>
          <p:cNvSpPr txBox="1"/>
          <p:nvPr/>
        </p:nvSpPr>
        <p:spPr>
          <a:xfrm>
            <a:off x="1409700" y="2038350"/>
            <a:ext cx="8839200" cy="1662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D0D0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D0D0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D0D0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D0D0D"/>
              </a:solidFill>
              <a:highlight>
                <a:srgbClr val="FFFFFF"/>
              </a:highlight>
              <a:latin typeface="Roboto"/>
              <a:ea typeface="Roboto"/>
              <a:cs typeface="Roboto"/>
              <a:sym typeface="Roboto"/>
            </a:endParaRPr>
          </a:p>
        </p:txBody>
      </p:sp>
      <p:sp>
        <p:nvSpPr>
          <p:cNvPr id="205" name="Google Shape;205;p10"/>
          <p:cNvSpPr txBox="1"/>
          <p:nvPr/>
        </p:nvSpPr>
        <p:spPr>
          <a:xfrm>
            <a:off x="10525500" y="6461250"/>
            <a:ext cx="3000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rgbClr val="0D0D0D"/>
                </a:solidFill>
                <a:highlight>
                  <a:schemeClr val="lt1"/>
                </a:highlight>
                <a:latin typeface="Roboto"/>
                <a:ea typeface="Roboto"/>
                <a:cs typeface="Roboto"/>
                <a:sym typeface="Roboto"/>
              </a:rPr>
              <a:t>    </a:t>
            </a:r>
            <a:r>
              <a:rPr b="0" i="0" lang="es-MX" sz="1800" u="none" cap="none" strike="noStrike">
                <a:solidFill>
                  <a:schemeClr val="dk1"/>
                </a:solidFill>
                <a:highlight>
                  <a:schemeClr val="lt1"/>
                </a:highlight>
                <a:latin typeface="Roboto"/>
                <a:ea typeface="Roboto"/>
                <a:cs typeface="Roboto"/>
                <a:sym typeface="Roboto"/>
              </a:rPr>
              <a:t> </a:t>
            </a:r>
            <a:r>
              <a:rPr b="0" i="0" lang="es-MX" sz="1800" u="sng" cap="none" strike="noStrike">
                <a:solidFill>
                  <a:schemeClr val="hlink"/>
                </a:solidFill>
                <a:highlight>
                  <a:schemeClr val="lt1"/>
                </a:highlight>
                <a:latin typeface="Roboto"/>
                <a:ea typeface="Roboto"/>
                <a:cs typeface="Roboto"/>
                <a:sym typeface="Roboto"/>
                <a:hlinkClick r:id="rId3"/>
              </a:rPr>
              <a:t>Tabulación</a:t>
            </a:r>
            <a:r>
              <a:rPr b="0" i="0" lang="es-MX" sz="800" u="none" cap="none" strike="noStrike">
                <a:solidFill>
                  <a:schemeClr val="dk1"/>
                </a:solidFill>
                <a:latin typeface="Arial"/>
                <a:ea typeface="Arial"/>
                <a:cs typeface="Arial"/>
                <a:sym typeface="Arial"/>
              </a:rPr>
              <a:t> </a:t>
            </a:r>
            <a:endParaRPr b="0" i="0" sz="800" u="none" cap="none" strike="noStrike">
              <a:solidFill>
                <a:schemeClr val="dk1"/>
              </a:solidFill>
              <a:latin typeface="Arial"/>
              <a:ea typeface="Arial"/>
              <a:cs typeface="Arial"/>
              <a:sym typeface="Arial"/>
            </a:endParaRPr>
          </a:p>
        </p:txBody>
      </p:sp>
      <p:pic>
        <p:nvPicPr>
          <p:cNvPr id="206" name="Google Shape;206;p10"/>
          <p:cNvPicPr preferRelativeResize="0"/>
          <p:nvPr/>
        </p:nvPicPr>
        <p:blipFill>
          <a:blip r:embed="rId4">
            <a:alphaModFix/>
          </a:blip>
          <a:stretch>
            <a:fillRect/>
          </a:stretch>
        </p:blipFill>
        <p:spPr>
          <a:xfrm>
            <a:off x="3571375" y="2433800"/>
            <a:ext cx="3410024" cy="2778675"/>
          </a:xfrm>
          <a:prstGeom prst="rect">
            <a:avLst/>
          </a:prstGeom>
          <a:noFill/>
          <a:ln>
            <a:noFill/>
          </a:ln>
        </p:spPr>
      </p:pic>
      <p:pic>
        <p:nvPicPr>
          <p:cNvPr id="207" name="Google Shape;207;p10"/>
          <p:cNvPicPr preferRelativeResize="0"/>
          <p:nvPr/>
        </p:nvPicPr>
        <p:blipFill>
          <a:blip r:embed="rId5">
            <a:alphaModFix/>
          </a:blip>
          <a:stretch>
            <a:fillRect/>
          </a:stretch>
        </p:blipFill>
        <p:spPr>
          <a:xfrm>
            <a:off x="304800" y="2505750"/>
            <a:ext cx="3266576" cy="2706723"/>
          </a:xfrm>
          <a:prstGeom prst="rect">
            <a:avLst/>
          </a:prstGeom>
          <a:noFill/>
          <a:ln>
            <a:noFill/>
          </a:ln>
        </p:spPr>
      </p:pic>
      <p:pic>
        <p:nvPicPr>
          <p:cNvPr id="208" name="Google Shape;208;p10"/>
          <p:cNvPicPr preferRelativeResize="0"/>
          <p:nvPr/>
        </p:nvPicPr>
        <p:blipFill>
          <a:blip r:embed="rId6">
            <a:alphaModFix/>
          </a:blip>
          <a:stretch>
            <a:fillRect/>
          </a:stretch>
        </p:blipFill>
        <p:spPr>
          <a:xfrm>
            <a:off x="7138525" y="2505750"/>
            <a:ext cx="3790975" cy="1514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12"/>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Requerimientos  </a:t>
            </a:r>
            <a:endParaRPr/>
          </a:p>
        </p:txBody>
      </p:sp>
      <p:sp>
        <p:nvSpPr>
          <p:cNvPr id="214" name="Google Shape;214;p12"/>
          <p:cNvSpPr txBox="1"/>
          <p:nvPr/>
        </p:nvSpPr>
        <p:spPr>
          <a:xfrm>
            <a:off x="10857250" y="6457800"/>
            <a:ext cx="225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sng" cap="none" strike="noStrike">
                <a:solidFill>
                  <a:schemeClr val="hlink"/>
                </a:solidFill>
                <a:latin typeface="Calibri"/>
                <a:ea typeface="Calibri"/>
                <a:cs typeface="Calibri"/>
                <a:sym typeface="Calibri"/>
                <a:hlinkClick r:id="rId3"/>
              </a:rPr>
              <a:t>ver documento</a:t>
            </a:r>
            <a:endParaRPr b="0" i="0" sz="1400" u="none" cap="none" strike="noStrike">
              <a:solidFill>
                <a:schemeClr val="dk1"/>
              </a:solidFill>
              <a:latin typeface="Calibri"/>
              <a:ea typeface="Calibri"/>
              <a:cs typeface="Calibri"/>
              <a:sym typeface="Calibri"/>
            </a:endParaRPr>
          </a:p>
        </p:txBody>
      </p:sp>
      <p:sp>
        <p:nvSpPr>
          <p:cNvPr id="215" name="Google Shape;215;p1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12"/>
          <p:cNvSpPr txBox="1"/>
          <p:nvPr/>
        </p:nvSpPr>
        <p:spPr>
          <a:xfrm>
            <a:off x="443400" y="1753925"/>
            <a:ext cx="46017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s-MX" sz="2800" u="none" cap="none" strike="noStrike">
                <a:solidFill>
                  <a:schemeClr val="dk1"/>
                </a:solidFill>
                <a:latin typeface="Calibri"/>
                <a:ea typeface="Calibri"/>
                <a:cs typeface="Calibri"/>
                <a:sym typeface="Calibri"/>
              </a:rPr>
              <a:t>Requerimientos funcionales</a:t>
            </a:r>
            <a:endParaRPr b="0" i="0" sz="2800" u="none" cap="none" strike="noStrike">
              <a:solidFill>
                <a:schemeClr val="dk1"/>
              </a:solidFill>
              <a:latin typeface="Calibri"/>
              <a:ea typeface="Calibri"/>
              <a:cs typeface="Calibri"/>
              <a:sym typeface="Calibri"/>
            </a:endParaRPr>
          </a:p>
        </p:txBody>
      </p:sp>
      <p:sp>
        <p:nvSpPr>
          <p:cNvPr id="217" name="Google Shape;217;p12"/>
          <p:cNvSpPr txBox="1"/>
          <p:nvPr/>
        </p:nvSpPr>
        <p:spPr>
          <a:xfrm>
            <a:off x="6429050" y="1753925"/>
            <a:ext cx="58779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s-MX" sz="2800" u="none" cap="none" strike="noStrike">
                <a:solidFill>
                  <a:schemeClr val="dk1"/>
                </a:solidFill>
                <a:latin typeface="Calibri"/>
                <a:ea typeface="Calibri"/>
                <a:cs typeface="Calibri"/>
                <a:sym typeface="Calibri"/>
              </a:rPr>
              <a:t>Requerimientos no funcionales</a:t>
            </a:r>
            <a:endParaRPr b="0" i="0" sz="2800" u="none" cap="none" strike="noStrike">
              <a:solidFill>
                <a:schemeClr val="dk1"/>
              </a:solidFill>
              <a:latin typeface="Calibri"/>
              <a:ea typeface="Calibri"/>
              <a:cs typeface="Calibri"/>
              <a:sym typeface="Calibri"/>
            </a:endParaRPr>
          </a:p>
        </p:txBody>
      </p:sp>
      <p:pic>
        <p:nvPicPr>
          <p:cNvPr id="218" name="Google Shape;218;p12"/>
          <p:cNvPicPr preferRelativeResize="0"/>
          <p:nvPr/>
        </p:nvPicPr>
        <p:blipFill>
          <a:blip r:embed="rId4">
            <a:alphaModFix/>
          </a:blip>
          <a:stretch>
            <a:fillRect/>
          </a:stretch>
        </p:blipFill>
        <p:spPr>
          <a:xfrm>
            <a:off x="456225" y="2491525"/>
            <a:ext cx="4540149" cy="3409950"/>
          </a:xfrm>
          <a:prstGeom prst="rect">
            <a:avLst/>
          </a:prstGeom>
          <a:noFill/>
          <a:ln>
            <a:noFill/>
          </a:ln>
        </p:spPr>
      </p:pic>
      <p:pic>
        <p:nvPicPr>
          <p:cNvPr id="219" name="Google Shape;219;p12"/>
          <p:cNvPicPr preferRelativeResize="0"/>
          <p:nvPr/>
        </p:nvPicPr>
        <p:blipFill rotWithShape="1">
          <a:blip r:embed="rId5">
            <a:alphaModFix/>
          </a:blip>
          <a:srcRect b="4809" l="0" r="0" t="-4810"/>
          <a:stretch/>
        </p:blipFill>
        <p:spPr>
          <a:xfrm>
            <a:off x="6207600" y="2796800"/>
            <a:ext cx="5391950" cy="3018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300d94e16c0_0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CASOS DE USO</a:t>
            </a:r>
            <a:endParaRPr/>
          </a:p>
        </p:txBody>
      </p:sp>
      <p:pic>
        <p:nvPicPr>
          <p:cNvPr id="226" name="Google Shape;226;g300d94e16c0_0_0"/>
          <p:cNvPicPr preferRelativeResize="0"/>
          <p:nvPr/>
        </p:nvPicPr>
        <p:blipFill>
          <a:blip r:embed="rId3">
            <a:alphaModFix/>
          </a:blip>
          <a:stretch>
            <a:fillRect/>
          </a:stretch>
        </p:blipFill>
        <p:spPr>
          <a:xfrm>
            <a:off x="152400" y="1843225"/>
            <a:ext cx="5124374" cy="4862376"/>
          </a:xfrm>
          <a:prstGeom prst="rect">
            <a:avLst/>
          </a:prstGeom>
          <a:noFill/>
          <a:ln>
            <a:noFill/>
          </a:ln>
        </p:spPr>
      </p:pic>
      <p:pic>
        <p:nvPicPr>
          <p:cNvPr id="227" name="Google Shape;227;g300d94e16c0_0_0"/>
          <p:cNvPicPr preferRelativeResize="0"/>
          <p:nvPr/>
        </p:nvPicPr>
        <p:blipFill>
          <a:blip r:embed="rId4">
            <a:alphaModFix/>
          </a:blip>
          <a:stretch>
            <a:fillRect/>
          </a:stretch>
        </p:blipFill>
        <p:spPr>
          <a:xfrm>
            <a:off x="5429174" y="1843225"/>
            <a:ext cx="5934075" cy="4276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3"/>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Mockup</a:t>
            </a:r>
            <a:endParaRPr/>
          </a:p>
        </p:txBody>
      </p:sp>
      <p:sp>
        <p:nvSpPr>
          <p:cNvPr id="233" name="Google Shape;233;p13"/>
          <p:cNvSpPr txBox="1"/>
          <p:nvPr/>
        </p:nvSpPr>
        <p:spPr>
          <a:xfrm>
            <a:off x="9114063" y="1473450"/>
            <a:ext cx="2387700" cy="5322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None/>
            </a:pPr>
            <a:r>
              <a:t/>
            </a:r>
            <a:endParaRPr b="0" i="0" sz="22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b="0" i="0" sz="2200" u="none" cap="none" strike="noStrike">
              <a:solidFill>
                <a:schemeClr val="dk1"/>
              </a:solidFill>
              <a:latin typeface="Calibri"/>
              <a:ea typeface="Calibri"/>
              <a:cs typeface="Calibri"/>
              <a:sym typeface="Calibri"/>
            </a:endParaRPr>
          </a:p>
        </p:txBody>
      </p:sp>
      <p:pic>
        <p:nvPicPr>
          <p:cNvPr id="234" name="Google Shape;234;p13"/>
          <p:cNvPicPr preferRelativeResize="0"/>
          <p:nvPr/>
        </p:nvPicPr>
        <p:blipFill rotWithShape="1">
          <a:blip r:embed="rId3">
            <a:alphaModFix/>
          </a:blip>
          <a:srcRect b="0" l="2138" r="3227" t="1980"/>
          <a:stretch/>
        </p:blipFill>
        <p:spPr>
          <a:xfrm>
            <a:off x="65700" y="1686775"/>
            <a:ext cx="3083500" cy="2111850"/>
          </a:xfrm>
          <a:prstGeom prst="rect">
            <a:avLst/>
          </a:prstGeom>
          <a:noFill/>
          <a:ln>
            <a:noFill/>
          </a:ln>
        </p:spPr>
      </p:pic>
      <p:pic>
        <p:nvPicPr>
          <p:cNvPr id="235" name="Google Shape;235;p13"/>
          <p:cNvPicPr preferRelativeResize="0"/>
          <p:nvPr/>
        </p:nvPicPr>
        <p:blipFill>
          <a:blip r:embed="rId4">
            <a:alphaModFix/>
          </a:blip>
          <a:stretch>
            <a:fillRect/>
          </a:stretch>
        </p:blipFill>
        <p:spPr>
          <a:xfrm>
            <a:off x="6114513" y="1716063"/>
            <a:ext cx="3083474" cy="2053250"/>
          </a:xfrm>
          <a:prstGeom prst="rect">
            <a:avLst/>
          </a:prstGeom>
          <a:noFill/>
          <a:ln>
            <a:noFill/>
          </a:ln>
        </p:spPr>
      </p:pic>
      <p:pic>
        <p:nvPicPr>
          <p:cNvPr id="236" name="Google Shape;236;p13"/>
          <p:cNvPicPr preferRelativeResize="0"/>
          <p:nvPr/>
        </p:nvPicPr>
        <p:blipFill>
          <a:blip r:embed="rId5">
            <a:alphaModFix/>
          </a:blip>
          <a:stretch>
            <a:fillRect/>
          </a:stretch>
        </p:blipFill>
        <p:spPr>
          <a:xfrm>
            <a:off x="3102050" y="1725825"/>
            <a:ext cx="3055800" cy="2072775"/>
          </a:xfrm>
          <a:prstGeom prst="rect">
            <a:avLst/>
          </a:prstGeom>
          <a:noFill/>
          <a:ln>
            <a:noFill/>
          </a:ln>
        </p:spPr>
      </p:pic>
      <p:pic>
        <p:nvPicPr>
          <p:cNvPr id="237" name="Google Shape;237;p13"/>
          <p:cNvPicPr preferRelativeResize="0"/>
          <p:nvPr/>
        </p:nvPicPr>
        <p:blipFill>
          <a:blip r:embed="rId6">
            <a:alphaModFix/>
          </a:blip>
          <a:stretch>
            <a:fillRect/>
          </a:stretch>
        </p:blipFill>
        <p:spPr>
          <a:xfrm>
            <a:off x="65700" y="3852675"/>
            <a:ext cx="2959701" cy="2169650"/>
          </a:xfrm>
          <a:prstGeom prst="rect">
            <a:avLst/>
          </a:prstGeom>
          <a:noFill/>
          <a:ln>
            <a:noFill/>
          </a:ln>
        </p:spPr>
      </p:pic>
      <p:sp>
        <p:nvSpPr>
          <p:cNvPr id="238" name="Google Shape;238;p13"/>
          <p:cNvSpPr txBox="1"/>
          <p:nvPr/>
        </p:nvSpPr>
        <p:spPr>
          <a:xfrm>
            <a:off x="9268450" y="1716075"/>
            <a:ext cx="2536800" cy="912600"/>
          </a:xfrm>
          <a:prstGeom prst="rect">
            <a:avLst/>
          </a:prstGeom>
          <a:noFill/>
          <a:ln>
            <a:noFill/>
          </a:ln>
        </p:spPr>
        <p:txBody>
          <a:bodyPr anchorCtr="0" anchor="t" bIns="91425" lIns="91425" spcFirstLastPara="1" rIns="91425" wrap="square" tIns="91425">
            <a:spAutoFit/>
          </a:bodyPr>
          <a:lstStyle/>
          <a:p>
            <a:pPr indent="0" lvl="0" marL="12700" rtl="0" algn="l">
              <a:lnSpc>
                <a:spcPct val="115000"/>
              </a:lnSpc>
              <a:spcBef>
                <a:spcPts val="0"/>
              </a:spcBef>
              <a:spcAft>
                <a:spcPts val="0"/>
              </a:spcAft>
              <a:buNone/>
            </a:pPr>
            <a:r>
              <a:rPr lang="es-MX" sz="2200" u="sng">
                <a:solidFill>
                  <a:schemeClr val="hlink"/>
                </a:solidFill>
                <a:latin typeface="Calibri"/>
                <a:ea typeface="Calibri"/>
                <a:cs typeface="Calibri"/>
                <a:sym typeface="Calibri"/>
                <a:hlinkClick r:id="rId7"/>
              </a:rPr>
              <a:t>●Cliente</a:t>
            </a:r>
            <a:endParaRPr sz="2200">
              <a:solidFill>
                <a:schemeClr val="dk1"/>
              </a:solidFill>
              <a:latin typeface="Calibri"/>
              <a:ea typeface="Calibri"/>
              <a:cs typeface="Calibri"/>
              <a:sym typeface="Calibri"/>
            </a:endParaRPr>
          </a:p>
          <a:p>
            <a:pPr indent="0" lvl="0" marL="12700" rtl="0" algn="l">
              <a:lnSpc>
                <a:spcPct val="115000"/>
              </a:lnSpc>
              <a:spcBef>
                <a:spcPts val="0"/>
              </a:spcBef>
              <a:spcAft>
                <a:spcPts val="0"/>
              </a:spcAft>
              <a:buNone/>
            </a:pPr>
            <a:r>
              <a:rPr lang="es-MX" sz="2200" u="sng">
                <a:solidFill>
                  <a:schemeClr val="hlink"/>
                </a:solidFill>
                <a:latin typeface="Calibri"/>
                <a:ea typeface="Calibri"/>
                <a:cs typeface="Calibri"/>
                <a:sym typeface="Calibri"/>
                <a:hlinkClick r:id="rId8"/>
              </a:rPr>
              <a:t>●Admin</a:t>
            </a:r>
            <a:endParaRPr sz="2200" u="sng">
              <a:solidFill>
                <a:schemeClr val="hlink"/>
              </a:solidFill>
              <a:latin typeface="Calibri"/>
              <a:ea typeface="Calibri"/>
              <a:cs typeface="Calibri"/>
              <a:sym typeface="Calibri"/>
            </a:endParaRPr>
          </a:p>
        </p:txBody>
      </p:sp>
      <p:pic>
        <p:nvPicPr>
          <p:cNvPr id="239" name="Google Shape;239;p13"/>
          <p:cNvPicPr preferRelativeResize="0"/>
          <p:nvPr/>
        </p:nvPicPr>
        <p:blipFill>
          <a:blip r:embed="rId9">
            <a:alphaModFix/>
          </a:blip>
          <a:stretch>
            <a:fillRect/>
          </a:stretch>
        </p:blipFill>
        <p:spPr>
          <a:xfrm>
            <a:off x="3131550" y="3852675"/>
            <a:ext cx="2996801" cy="2169650"/>
          </a:xfrm>
          <a:prstGeom prst="rect">
            <a:avLst/>
          </a:prstGeom>
          <a:noFill/>
          <a:ln>
            <a:noFill/>
          </a:ln>
        </p:spPr>
      </p:pic>
      <p:pic>
        <p:nvPicPr>
          <p:cNvPr id="240" name="Google Shape;240;p13"/>
          <p:cNvPicPr preferRelativeResize="0"/>
          <p:nvPr/>
        </p:nvPicPr>
        <p:blipFill>
          <a:blip r:embed="rId10">
            <a:alphaModFix/>
          </a:blip>
          <a:stretch>
            <a:fillRect/>
          </a:stretch>
        </p:blipFill>
        <p:spPr>
          <a:xfrm>
            <a:off x="6157838" y="3852675"/>
            <a:ext cx="2996800" cy="2169650"/>
          </a:xfrm>
          <a:prstGeom prst="rect">
            <a:avLst/>
          </a:prstGeom>
          <a:noFill/>
          <a:ln>
            <a:noFill/>
          </a:ln>
        </p:spPr>
      </p:pic>
      <p:pic>
        <p:nvPicPr>
          <p:cNvPr id="241" name="Google Shape;241;p13"/>
          <p:cNvPicPr preferRelativeResize="0"/>
          <p:nvPr/>
        </p:nvPicPr>
        <p:blipFill>
          <a:blip r:embed="rId11">
            <a:alphaModFix/>
          </a:blip>
          <a:stretch>
            <a:fillRect/>
          </a:stretch>
        </p:blipFill>
        <p:spPr>
          <a:xfrm>
            <a:off x="9184150" y="3852675"/>
            <a:ext cx="2959700" cy="21696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g2d30e54c93d_1_2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MX"/>
              <a:t>Cotizaciones y comparación de precios</a:t>
            </a:r>
            <a:endParaRPr/>
          </a:p>
        </p:txBody>
      </p:sp>
      <p:pic>
        <p:nvPicPr>
          <p:cNvPr id="248" name="Google Shape;248;g2d30e54c93d_1_25"/>
          <p:cNvPicPr preferRelativeResize="0"/>
          <p:nvPr/>
        </p:nvPicPr>
        <p:blipFill>
          <a:blip r:embed="rId3">
            <a:alphaModFix/>
          </a:blip>
          <a:stretch>
            <a:fillRect/>
          </a:stretch>
        </p:blipFill>
        <p:spPr>
          <a:xfrm>
            <a:off x="152400" y="1843225"/>
            <a:ext cx="5619074" cy="3888399"/>
          </a:xfrm>
          <a:prstGeom prst="rect">
            <a:avLst/>
          </a:prstGeom>
          <a:noFill/>
          <a:ln>
            <a:noFill/>
          </a:ln>
        </p:spPr>
      </p:pic>
      <p:pic>
        <p:nvPicPr>
          <p:cNvPr id="249" name="Google Shape;249;g2d30e54c93d_1_25"/>
          <p:cNvPicPr preferRelativeResize="0"/>
          <p:nvPr/>
        </p:nvPicPr>
        <p:blipFill>
          <a:blip r:embed="rId4">
            <a:alphaModFix/>
          </a:blip>
          <a:stretch>
            <a:fillRect/>
          </a:stretch>
        </p:blipFill>
        <p:spPr>
          <a:xfrm>
            <a:off x="5923875" y="1843225"/>
            <a:ext cx="6115724" cy="3888401"/>
          </a:xfrm>
          <a:prstGeom prst="rect">
            <a:avLst/>
          </a:prstGeom>
          <a:noFill/>
          <a:ln>
            <a:noFill/>
          </a:ln>
        </p:spPr>
      </p:pic>
      <p:sp>
        <p:nvSpPr>
          <p:cNvPr id="250" name="Google Shape;250;g2d30e54c93d_1_25"/>
          <p:cNvSpPr txBox="1"/>
          <p:nvPr/>
        </p:nvSpPr>
        <p:spPr>
          <a:xfrm>
            <a:off x="7401188" y="6147100"/>
            <a:ext cx="31611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MX" sz="1800" u="sng">
                <a:solidFill>
                  <a:schemeClr val="hlink"/>
                </a:solidFill>
                <a:latin typeface="Calibri"/>
                <a:ea typeface="Calibri"/>
                <a:cs typeface="Calibri"/>
                <a:sym typeface="Calibri"/>
                <a:hlinkClick r:id="rId5"/>
              </a:rPr>
              <a:t>Comparación de precios</a:t>
            </a:r>
            <a:endParaRPr b="0" i="0" sz="1800" u="none" cap="none" strike="noStrike">
              <a:solidFill>
                <a:schemeClr val="dk1"/>
              </a:solidFill>
              <a:latin typeface="Calibri"/>
              <a:ea typeface="Calibri"/>
              <a:cs typeface="Calibri"/>
              <a:sym typeface="Calibri"/>
            </a:endParaRPr>
          </a:p>
        </p:txBody>
      </p:sp>
      <p:sp>
        <p:nvSpPr>
          <p:cNvPr id="251" name="Google Shape;251;g2d30e54c93d_1_25"/>
          <p:cNvSpPr txBox="1"/>
          <p:nvPr/>
        </p:nvSpPr>
        <p:spPr>
          <a:xfrm>
            <a:off x="2532725" y="6147100"/>
            <a:ext cx="57408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MX" sz="1800" u="sng">
                <a:solidFill>
                  <a:schemeClr val="hlink"/>
                </a:solidFill>
                <a:latin typeface="Calibri"/>
                <a:ea typeface="Calibri"/>
                <a:cs typeface="Calibri"/>
                <a:sym typeface="Calibri"/>
                <a:hlinkClick r:id="rId6"/>
              </a:rPr>
              <a:t>Cotizaciones</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descr="Imagen que contiene Interfaz de usuario gráfica&#10;&#10;Descripción generada automáticamente" id="256" name="Google Shape;256;p14"/>
          <p:cNvPicPr preferRelativeResize="0"/>
          <p:nvPr/>
        </p:nvPicPr>
        <p:blipFill rotWithShape="1">
          <a:blip r:embed="rId3">
            <a:alphaModFix/>
          </a:blip>
          <a:srcRect b="0" l="0" r="0" t="0"/>
          <a:stretch/>
        </p:blipFill>
        <p:spPr>
          <a:xfrm>
            <a:off x="0" y="0"/>
            <a:ext cx="12192000" cy="68580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Integrantes</a:t>
            </a:r>
            <a:endParaRPr/>
          </a:p>
        </p:txBody>
      </p:sp>
      <p:pic>
        <p:nvPicPr>
          <p:cNvPr id="106" name="Google Shape;106;p2"/>
          <p:cNvPicPr preferRelativeResize="0"/>
          <p:nvPr/>
        </p:nvPicPr>
        <p:blipFill rotWithShape="1">
          <a:blip r:embed="rId3">
            <a:alphaModFix/>
          </a:blip>
          <a:srcRect b="0" l="0" r="0" t="0"/>
          <a:stretch/>
        </p:blipFill>
        <p:spPr>
          <a:xfrm>
            <a:off x="456236" y="1704513"/>
            <a:ext cx="3186737" cy="4005414"/>
          </a:xfrm>
          <a:prstGeom prst="rect">
            <a:avLst/>
          </a:prstGeom>
          <a:noFill/>
          <a:ln>
            <a:noFill/>
          </a:ln>
        </p:spPr>
      </p:pic>
      <p:sp>
        <p:nvSpPr>
          <p:cNvPr id="107" name="Google Shape;107;p2"/>
          <p:cNvSpPr txBox="1"/>
          <p:nvPr/>
        </p:nvSpPr>
        <p:spPr>
          <a:xfrm>
            <a:off x="4998126" y="2968556"/>
            <a:ext cx="5805900" cy="14775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lang="es-MX" sz="1800"/>
              <a:t>José David Daza Camacho</a:t>
            </a:r>
            <a:endParaRPr sz="1800"/>
          </a:p>
          <a:p>
            <a:pPr indent="-285750" lvl="0" marL="285750" marR="0" rtl="0" algn="l">
              <a:lnSpc>
                <a:spcPct val="100000"/>
              </a:lnSpc>
              <a:spcBef>
                <a:spcPts val="0"/>
              </a:spcBef>
              <a:spcAft>
                <a:spcPts val="0"/>
              </a:spcAft>
              <a:buSzPts val="1800"/>
              <a:buChar char="•"/>
            </a:pPr>
            <a:r>
              <a:rPr lang="es-MX" sz="1800"/>
              <a:t>John</a:t>
            </a:r>
            <a:r>
              <a:rPr lang="es-MX" sz="1800"/>
              <a:t> Michael Vazquez Prada</a:t>
            </a:r>
            <a:endParaRPr sz="1800"/>
          </a:p>
          <a:p>
            <a:pPr indent="-285750" lvl="0" marL="285750" marR="0" rtl="0" algn="l">
              <a:lnSpc>
                <a:spcPct val="100000"/>
              </a:lnSpc>
              <a:spcBef>
                <a:spcPts val="0"/>
              </a:spcBef>
              <a:spcAft>
                <a:spcPts val="0"/>
              </a:spcAft>
              <a:buSzPts val="1800"/>
              <a:buChar char="•"/>
            </a:pPr>
            <a:r>
              <a:rPr lang="es-MX" sz="1800"/>
              <a:t>José </a:t>
            </a:r>
            <a:r>
              <a:rPr lang="es-MX" sz="1800"/>
              <a:t>Zabaleta</a:t>
            </a:r>
            <a:r>
              <a:rPr lang="es-MX" sz="1800"/>
              <a:t> </a:t>
            </a:r>
            <a:r>
              <a:rPr lang="es-MX" sz="1800"/>
              <a:t>Calderón</a:t>
            </a:r>
            <a:endParaRPr sz="1800"/>
          </a:p>
          <a:p>
            <a:pPr indent="-285750" lvl="0" marL="285750" marR="0" rtl="0" algn="l">
              <a:lnSpc>
                <a:spcPct val="100000"/>
              </a:lnSpc>
              <a:spcBef>
                <a:spcPts val="0"/>
              </a:spcBef>
              <a:spcAft>
                <a:spcPts val="0"/>
              </a:spcAft>
              <a:buClr>
                <a:schemeClr val="dk1"/>
              </a:buClr>
              <a:buSzPts val="1800"/>
              <a:buFont typeface="Arial"/>
              <a:buChar char="•"/>
            </a:pPr>
            <a:r>
              <a:rPr lang="es-MX" sz="1800"/>
              <a:t>Miguel Angel Torres </a:t>
            </a:r>
            <a:r>
              <a:rPr lang="es-MX" sz="1800">
                <a:solidFill>
                  <a:schemeClr val="dk1"/>
                </a:solidFill>
              </a:rPr>
              <a:t>Torres </a:t>
            </a:r>
            <a:endParaRPr b="0" i="0" sz="18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3"/>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Formulación del Proyecto </a:t>
            </a:r>
            <a:endParaRPr/>
          </a:p>
        </p:txBody>
      </p:sp>
      <p:sp>
        <p:nvSpPr>
          <p:cNvPr id="113" name="Google Shape;113;p3"/>
          <p:cNvSpPr txBox="1"/>
          <p:nvPr/>
        </p:nvSpPr>
        <p:spPr>
          <a:xfrm>
            <a:off x="7848100" y="2706700"/>
            <a:ext cx="17550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lang="es-MX" sz="3600">
                <a:solidFill>
                  <a:schemeClr val="dk1"/>
                </a:solidFill>
                <a:latin typeface="Calibri"/>
                <a:ea typeface="Calibri"/>
                <a:cs typeface="Calibri"/>
                <a:sym typeface="Calibri"/>
              </a:rPr>
              <a:t>Dazzart </a:t>
            </a:r>
            <a:endParaRPr b="0" i="0" sz="1400" u="none" cap="none" strike="noStrike">
              <a:solidFill>
                <a:srgbClr val="000000"/>
              </a:solidFill>
              <a:latin typeface="Arial"/>
              <a:ea typeface="Arial"/>
              <a:cs typeface="Arial"/>
              <a:sym typeface="Arial"/>
            </a:endParaRPr>
          </a:p>
        </p:txBody>
      </p:sp>
      <p:cxnSp>
        <p:nvCxnSpPr>
          <p:cNvPr id="114" name="Google Shape;114;p3"/>
          <p:cNvCxnSpPr/>
          <p:nvPr/>
        </p:nvCxnSpPr>
        <p:spPr>
          <a:xfrm>
            <a:off x="6021302" y="3837708"/>
            <a:ext cx="720000" cy="0"/>
          </a:xfrm>
          <a:prstGeom prst="straightConnector1">
            <a:avLst/>
          </a:prstGeom>
          <a:noFill/>
          <a:ln cap="flat" cmpd="sng" w="50800">
            <a:solidFill>
              <a:schemeClr val="accent6"/>
            </a:solidFill>
            <a:prstDash val="solid"/>
            <a:miter lim="800000"/>
            <a:headEnd len="sm" w="sm" type="none"/>
            <a:tailEnd len="sm" w="sm" type="none"/>
          </a:ln>
        </p:spPr>
      </p:cxnSp>
      <p:sp>
        <p:nvSpPr>
          <p:cNvPr id="115" name="Google Shape;115;p3"/>
          <p:cNvSpPr txBox="1"/>
          <p:nvPr/>
        </p:nvSpPr>
        <p:spPr>
          <a:xfrm>
            <a:off x="5773319" y="3505849"/>
            <a:ext cx="6096000" cy="25860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lang="es-MX" sz="1800">
                <a:solidFill>
                  <a:schemeClr val="dk1"/>
                </a:solidFill>
                <a:latin typeface="Calibri"/>
                <a:ea typeface="Calibri"/>
                <a:cs typeface="Calibri"/>
                <a:sym typeface="Calibri"/>
              </a:rPr>
              <a:t>Ecommerce para la venta de productos el cual beneficiara a clientes ofreciendoles disponibilidad operativa las 24 horas del día y la posibilidad de comprar en distintas partes de la ciudad,</a:t>
            </a:r>
            <a:r>
              <a:rPr b="0" i="0" lang="es-MX" sz="1800" u="none" cap="none" strike="noStrike">
                <a:solidFill>
                  <a:schemeClr val="dk1"/>
                </a:solidFill>
                <a:latin typeface="Calibri"/>
                <a:ea typeface="Calibri"/>
                <a:cs typeface="Calibri"/>
                <a:sym typeface="Calibri"/>
              </a:rPr>
              <a:t> por otra par</a:t>
            </a:r>
            <a:r>
              <a:rPr lang="es-MX" sz="1800">
                <a:solidFill>
                  <a:schemeClr val="dk1"/>
                </a:solidFill>
                <a:latin typeface="Calibri"/>
                <a:ea typeface="Calibri"/>
                <a:cs typeface="Calibri"/>
                <a:sym typeface="Calibri"/>
              </a:rPr>
              <a:t>te  </a:t>
            </a:r>
            <a:r>
              <a:rPr b="0" i="0" lang="es-MX" sz="1800" u="none" cap="none" strike="noStrike">
                <a:solidFill>
                  <a:schemeClr val="dk1"/>
                </a:solidFill>
                <a:latin typeface="Calibri"/>
                <a:ea typeface="Calibri"/>
                <a:cs typeface="Calibri"/>
                <a:sym typeface="Calibri"/>
              </a:rPr>
              <a:t>ayudará a</a:t>
            </a:r>
            <a:r>
              <a:rPr lang="es-MX" sz="1800">
                <a:solidFill>
                  <a:schemeClr val="dk1"/>
                </a:solidFill>
                <a:latin typeface="Calibri"/>
                <a:ea typeface="Calibri"/>
                <a:cs typeface="Calibri"/>
                <a:sym typeface="Calibri"/>
              </a:rPr>
              <a:t> gestionar distintos procesos de la empresa dentro de los que se encuentra la gestión de productos como lo es clasificarlos por categorías y subcategorías, el control de la entradas y salidas, reportes de productos vendidos, entre otros procesos importantes de la empresa.</a:t>
            </a:r>
            <a:endParaRPr b="0" i="0" sz="1400" u="none" cap="none" strike="noStrike">
              <a:solidFill>
                <a:srgbClr val="000000"/>
              </a:solidFill>
              <a:latin typeface="Arial"/>
              <a:ea typeface="Arial"/>
              <a:cs typeface="Arial"/>
              <a:sym typeface="Arial"/>
            </a:endParaRPr>
          </a:p>
        </p:txBody>
      </p:sp>
      <p:pic>
        <p:nvPicPr>
          <p:cNvPr id="116" name="Google Shape;116;p3"/>
          <p:cNvPicPr preferRelativeResize="0"/>
          <p:nvPr/>
        </p:nvPicPr>
        <p:blipFill rotWithShape="1">
          <a:blip r:embed="rId3">
            <a:alphaModFix/>
          </a:blip>
          <a:srcRect b="0" l="0" r="0" t="0"/>
          <a:stretch/>
        </p:blipFill>
        <p:spPr>
          <a:xfrm>
            <a:off x="-9850" y="1834875"/>
            <a:ext cx="5604769" cy="46993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4"/>
          <p:cNvSpPr txBox="1"/>
          <p:nvPr/>
        </p:nvSpPr>
        <p:spPr>
          <a:xfrm>
            <a:off x="950054" y="605917"/>
            <a:ext cx="5547900" cy="1073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rgbClr val="38AA00"/>
                </a:solidFill>
                <a:latin typeface="Work Sans Light"/>
                <a:ea typeface="Work Sans Light"/>
                <a:cs typeface="Work Sans Light"/>
                <a:sym typeface="Work Sans Light"/>
              </a:rPr>
              <a:t>Objetivo General</a:t>
            </a:r>
            <a:endParaRPr b="0" i="0" sz="1800" u="none" cap="none" strike="noStrike">
              <a:solidFill>
                <a:schemeClr val="dk1"/>
              </a:solidFill>
              <a:latin typeface="Calibri"/>
              <a:ea typeface="Calibri"/>
              <a:cs typeface="Calibri"/>
              <a:sym typeface="Calibri"/>
            </a:endParaRPr>
          </a:p>
        </p:txBody>
      </p:sp>
      <p:pic>
        <p:nvPicPr>
          <p:cNvPr id="122" name="Google Shape;122;p4"/>
          <p:cNvPicPr preferRelativeResize="0"/>
          <p:nvPr/>
        </p:nvPicPr>
        <p:blipFill rotWithShape="1">
          <a:blip r:embed="rId3">
            <a:alphaModFix/>
          </a:blip>
          <a:srcRect b="0" l="0" r="0" t="0"/>
          <a:stretch/>
        </p:blipFill>
        <p:spPr>
          <a:xfrm>
            <a:off x="6363152" y="933109"/>
            <a:ext cx="5435536" cy="4991797"/>
          </a:xfrm>
          <a:prstGeom prst="rect">
            <a:avLst/>
          </a:prstGeom>
          <a:noFill/>
          <a:ln>
            <a:noFill/>
          </a:ln>
        </p:spPr>
      </p:pic>
      <p:cxnSp>
        <p:nvCxnSpPr>
          <p:cNvPr id="123" name="Google Shape;123;p4"/>
          <p:cNvCxnSpPr>
            <a:stCxn id="121" idx="1"/>
          </p:cNvCxnSpPr>
          <p:nvPr/>
        </p:nvCxnSpPr>
        <p:spPr>
          <a:xfrm flipH="1" rot="10800000">
            <a:off x="950054" y="1094467"/>
            <a:ext cx="5042400" cy="48000"/>
          </a:xfrm>
          <a:prstGeom prst="straightConnector1">
            <a:avLst/>
          </a:prstGeom>
          <a:noFill/>
          <a:ln cap="flat" cmpd="sng" w="50800">
            <a:solidFill>
              <a:schemeClr val="accent6"/>
            </a:solidFill>
            <a:prstDash val="solid"/>
            <a:miter lim="800000"/>
            <a:headEnd len="sm" w="sm" type="none"/>
            <a:tailEnd len="sm" w="sm" type="none"/>
          </a:ln>
        </p:spPr>
      </p:cxnSp>
      <p:sp>
        <p:nvSpPr>
          <p:cNvPr id="124" name="Google Shape;124;p4"/>
          <p:cNvSpPr txBox="1"/>
          <p:nvPr/>
        </p:nvSpPr>
        <p:spPr>
          <a:xfrm>
            <a:off x="1079800" y="1731925"/>
            <a:ext cx="4782900" cy="2955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800"/>
              <a:buFont typeface="Arial"/>
              <a:buNone/>
            </a:pPr>
            <a:r>
              <a:rPr lang="es-MX" sz="1800">
                <a:solidFill>
                  <a:schemeClr val="dk1"/>
                </a:solidFill>
              </a:rPr>
              <a:t>Implementar un ecommerce que permita a las empresa llevar un registro de las ventas, unidades de productos disponibles, realizar reportes de las ventas realizadas, por otra parte que a los clientes les permita  realizar sus compras sin la necesidad de desplazarse a una tienda física, contando con operación la 24 horas del día, ahorrando el tiempo y  beneficiando la economía de los clientes al no tener que desplazarse.</a:t>
            </a:r>
            <a:endParaRPr b="0" i="0" sz="1800" u="none" cap="none" strike="noStrike">
              <a:solidFill>
                <a:srgbClr val="000000"/>
              </a:solidFill>
              <a:latin typeface="Arial"/>
              <a:ea typeface="Arial"/>
              <a:cs typeface="Arial"/>
              <a:sym typeface="Arial"/>
            </a:endParaRPr>
          </a:p>
        </p:txBody>
      </p:sp>
      <p:sp>
        <p:nvSpPr>
          <p:cNvPr id="125" name="Google Shape;125;p4"/>
          <p:cNvSpPr txBox="1"/>
          <p:nvPr/>
        </p:nvSpPr>
        <p:spPr>
          <a:xfrm>
            <a:off x="10201825" y="63297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u="sng">
                <a:solidFill>
                  <a:schemeClr val="hlink"/>
                </a:solidFill>
                <a:latin typeface="Calibri"/>
                <a:ea typeface="Calibri"/>
                <a:cs typeface="Calibri"/>
                <a:sym typeface="Calibri"/>
                <a:hlinkClick r:id="rId4"/>
              </a:rPr>
              <a:t>Ver documento</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5"/>
          <p:cNvSpPr txBox="1"/>
          <p:nvPr/>
        </p:nvSpPr>
        <p:spPr>
          <a:xfrm>
            <a:off x="950054" y="605917"/>
            <a:ext cx="5547843" cy="10730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rgbClr val="38AA00"/>
                </a:solidFill>
                <a:latin typeface="Work Sans Light"/>
                <a:ea typeface="Work Sans Light"/>
                <a:cs typeface="Work Sans Light"/>
                <a:sym typeface="Work Sans Light"/>
              </a:rPr>
              <a:t>Objetivo Específicos</a:t>
            </a:r>
            <a:endParaRPr b="0" i="0" sz="1800" u="none" cap="none" strike="noStrike">
              <a:solidFill>
                <a:schemeClr val="dk1"/>
              </a:solidFill>
              <a:latin typeface="Calibri"/>
              <a:ea typeface="Calibri"/>
              <a:cs typeface="Calibri"/>
              <a:sym typeface="Calibri"/>
            </a:endParaRPr>
          </a:p>
        </p:txBody>
      </p:sp>
      <p:cxnSp>
        <p:nvCxnSpPr>
          <p:cNvPr id="131" name="Google Shape;131;p5"/>
          <p:cNvCxnSpPr>
            <a:stCxn id="130" idx="1"/>
          </p:cNvCxnSpPr>
          <p:nvPr/>
        </p:nvCxnSpPr>
        <p:spPr>
          <a:xfrm flipH="1" rot="10800000">
            <a:off x="950054" y="1094432"/>
            <a:ext cx="5042400" cy="48000"/>
          </a:xfrm>
          <a:prstGeom prst="straightConnector1">
            <a:avLst/>
          </a:prstGeom>
          <a:noFill/>
          <a:ln cap="flat" cmpd="sng" w="50800">
            <a:solidFill>
              <a:schemeClr val="accent6"/>
            </a:solidFill>
            <a:prstDash val="solid"/>
            <a:miter lim="800000"/>
            <a:headEnd len="sm" w="sm" type="none"/>
            <a:tailEnd len="sm" w="sm" type="none"/>
          </a:ln>
        </p:spPr>
      </p:cxnSp>
      <p:sp>
        <p:nvSpPr>
          <p:cNvPr id="132" name="Google Shape;132;p5"/>
          <p:cNvSpPr txBox="1"/>
          <p:nvPr/>
        </p:nvSpPr>
        <p:spPr>
          <a:xfrm>
            <a:off x="319650" y="1304350"/>
            <a:ext cx="5971800" cy="53175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1200"/>
              </a:spcBef>
              <a:spcAft>
                <a:spcPts val="0"/>
              </a:spcAft>
              <a:buClr>
                <a:schemeClr val="dk1"/>
              </a:buClr>
              <a:buSzPts val="1800"/>
              <a:buChar char="●"/>
            </a:pPr>
            <a:r>
              <a:rPr lang="es-MX" sz="1800">
                <a:solidFill>
                  <a:schemeClr val="dk1"/>
                </a:solidFill>
              </a:rPr>
              <a:t>Llevar un control de productos que indique la cantidad en  stock</a:t>
            </a:r>
            <a:endParaRPr sz="1800">
              <a:solidFill>
                <a:schemeClr val="dk1"/>
              </a:solidFill>
            </a:endParaRPr>
          </a:p>
          <a:p>
            <a:pPr indent="-342900" lvl="0" marL="457200" rtl="0" algn="l">
              <a:lnSpc>
                <a:spcPct val="150000"/>
              </a:lnSpc>
              <a:spcBef>
                <a:spcPts val="0"/>
              </a:spcBef>
              <a:spcAft>
                <a:spcPts val="0"/>
              </a:spcAft>
              <a:buClr>
                <a:schemeClr val="dk1"/>
              </a:buClr>
              <a:buSzPts val="1800"/>
              <a:buChar char="●"/>
            </a:pPr>
            <a:r>
              <a:rPr lang="es-MX" sz="1800">
                <a:solidFill>
                  <a:schemeClr val="dk1"/>
                </a:solidFill>
              </a:rPr>
              <a:t>Registrar las características de los productos ofrecidos por la empresa.</a:t>
            </a:r>
            <a:endParaRPr sz="1800">
              <a:solidFill>
                <a:schemeClr val="dk1"/>
              </a:solidFill>
            </a:endParaRPr>
          </a:p>
          <a:p>
            <a:pPr indent="-342900" lvl="0" marL="457200" rtl="0" algn="l">
              <a:lnSpc>
                <a:spcPct val="150000"/>
              </a:lnSpc>
              <a:spcBef>
                <a:spcPts val="0"/>
              </a:spcBef>
              <a:spcAft>
                <a:spcPts val="0"/>
              </a:spcAft>
              <a:buClr>
                <a:schemeClr val="dk1"/>
              </a:buClr>
              <a:buSzPts val="1800"/>
              <a:buChar char="●"/>
            </a:pPr>
            <a:r>
              <a:rPr lang="es-MX" sz="1800">
                <a:solidFill>
                  <a:schemeClr val="dk1"/>
                </a:solidFill>
              </a:rPr>
              <a:t>Facilitar el proceso de venta de productos ofrecidos por la empresa. </a:t>
            </a:r>
            <a:endParaRPr sz="1800">
              <a:solidFill>
                <a:schemeClr val="dk1"/>
              </a:solidFill>
            </a:endParaRPr>
          </a:p>
          <a:p>
            <a:pPr indent="-342900" lvl="0" marL="457200" rtl="0" algn="l">
              <a:lnSpc>
                <a:spcPct val="150000"/>
              </a:lnSpc>
              <a:spcBef>
                <a:spcPts val="0"/>
              </a:spcBef>
              <a:spcAft>
                <a:spcPts val="0"/>
              </a:spcAft>
              <a:buClr>
                <a:schemeClr val="dk1"/>
              </a:buClr>
              <a:buSzPts val="1800"/>
              <a:buChar char="●"/>
            </a:pPr>
            <a:r>
              <a:rPr lang="es-MX" sz="1800">
                <a:solidFill>
                  <a:schemeClr val="dk1"/>
                </a:solidFill>
              </a:rPr>
              <a:t>Diseñar un sistema seguro con módulo de compras.</a:t>
            </a:r>
            <a:endParaRPr sz="1800">
              <a:solidFill>
                <a:schemeClr val="dk1"/>
              </a:solidFill>
            </a:endParaRPr>
          </a:p>
          <a:p>
            <a:pPr indent="-342900" lvl="0" marL="457200" rtl="0" algn="l">
              <a:lnSpc>
                <a:spcPct val="150000"/>
              </a:lnSpc>
              <a:spcBef>
                <a:spcPts val="0"/>
              </a:spcBef>
              <a:spcAft>
                <a:spcPts val="0"/>
              </a:spcAft>
              <a:buClr>
                <a:schemeClr val="dk1"/>
              </a:buClr>
              <a:buSzPts val="1800"/>
              <a:buChar char="●"/>
            </a:pPr>
            <a:r>
              <a:rPr lang="es-MX" sz="1800">
                <a:solidFill>
                  <a:schemeClr val="dk1"/>
                </a:solidFill>
              </a:rPr>
              <a:t>Diseñar un ecommerce  para ofrecer el extenso catálogo de productos de distintas marcas adquiridos por la empresa para su venta al público.</a:t>
            </a:r>
            <a:endParaRPr sz="1800">
              <a:solidFill>
                <a:schemeClr val="dk1"/>
              </a:solidFill>
            </a:endParaRPr>
          </a:p>
          <a:p>
            <a:pPr indent="0" lvl="0" marL="0" marR="0" rtl="0" algn="just">
              <a:lnSpc>
                <a:spcPct val="87916"/>
              </a:lnSpc>
              <a:spcBef>
                <a:spcPts val="1200"/>
              </a:spcBef>
              <a:spcAft>
                <a:spcPts val="0"/>
              </a:spcAft>
              <a:buClr>
                <a:srgbClr val="000000"/>
              </a:buClr>
              <a:buSzPts val="275"/>
              <a:buFont typeface="Arial"/>
              <a:buNone/>
            </a:pPr>
            <a:r>
              <a:t/>
            </a:r>
            <a:endParaRPr sz="1614">
              <a:solidFill>
                <a:schemeClr val="dk1"/>
              </a:solidFill>
            </a:endParaRPr>
          </a:p>
          <a:p>
            <a:pPr indent="0" lvl="0" marL="0" marR="0" rtl="0" algn="just">
              <a:lnSpc>
                <a:spcPct val="87916"/>
              </a:lnSpc>
              <a:spcBef>
                <a:spcPts val="800"/>
              </a:spcBef>
              <a:spcAft>
                <a:spcPts val="800"/>
              </a:spcAft>
              <a:buClr>
                <a:srgbClr val="000000"/>
              </a:buClr>
              <a:buSzPts val="275"/>
              <a:buFont typeface="Arial"/>
              <a:buNone/>
            </a:pPr>
            <a:r>
              <a:t/>
            </a:r>
            <a:endParaRPr b="0" i="0" sz="350" u="none" cap="none" strike="noStrike">
              <a:solidFill>
                <a:schemeClr val="dk1"/>
              </a:solidFill>
              <a:latin typeface="Arial"/>
              <a:ea typeface="Arial"/>
              <a:cs typeface="Arial"/>
              <a:sym typeface="Arial"/>
            </a:endParaRPr>
          </a:p>
        </p:txBody>
      </p:sp>
      <p:pic>
        <p:nvPicPr>
          <p:cNvPr id="133" name="Google Shape;133;p5"/>
          <p:cNvPicPr preferRelativeResize="0"/>
          <p:nvPr/>
        </p:nvPicPr>
        <p:blipFill>
          <a:blip r:embed="rId3">
            <a:alphaModFix/>
          </a:blip>
          <a:stretch>
            <a:fillRect/>
          </a:stretch>
        </p:blipFill>
        <p:spPr>
          <a:xfrm>
            <a:off x="7098847" y="865150"/>
            <a:ext cx="4876800" cy="4876800"/>
          </a:xfrm>
          <a:prstGeom prst="rect">
            <a:avLst/>
          </a:prstGeom>
          <a:noFill/>
          <a:ln>
            <a:noFill/>
          </a:ln>
        </p:spPr>
      </p:pic>
      <p:sp>
        <p:nvSpPr>
          <p:cNvPr id="134" name="Google Shape;134;p5"/>
          <p:cNvSpPr txBox="1"/>
          <p:nvPr/>
        </p:nvSpPr>
        <p:spPr>
          <a:xfrm>
            <a:off x="10201825" y="63297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u="sng">
                <a:solidFill>
                  <a:schemeClr val="hlink"/>
                </a:solidFill>
                <a:latin typeface="Calibri"/>
                <a:ea typeface="Calibri"/>
                <a:cs typeface="Calibri"/>
                <a:sym typeface="Calibri"/>
                <a:hlinkClick r:id="rId4"/>
              </a:rPr>
              <a:t>Ver documento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2d2f1631b18_0_0"/>
          <p:cNvSpPr txBox="1"/>
          <p:nvPr/>
        </p:nvSpPr>
        <p:spPr>
          <a:xfrm>
            <a:off x="950054" y="605917"/>
            <a:ext cx="5547900" cy="1073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rgbClr val="38AA00"/>
                </a:solidFill>
                <a:latin typeface="Work Sans Light"/>
                <a:ea typeface="Work Sans Light"/>
                <a:cs typeface="Work Sans Light"/>
                <a:sym typeface="Work Sans Light"/>
              </a:rPr>
              <a:t>Planteamiento del Problema</a:t>
            </a:r>
            <a:endParaRPr b="0" i="0" sz="1800" u="none" cap="none" strike="noStrike">
              <a:solidFill>
                <a:schemeClr val="dk1"/>
              </a:solidFill>
              <a:latin typeface="Calibri"/>
              <a:ea typeface="Calibri"/>
              <a:cs typeface="Calibri"/>
              <a:sym typeface="Calibri"/>
            </a:endParaRPr>
          </a:p>
        </p:txBody>
      </p:sp>
      <p:cxnSp>
        <p:nvCxnSpPr>
          <p:cNvPr id="140" name="Google Shape;140;g2d2f1631b18_0_0"/>
          <p:cNvCxnSpPr>
            <a:stCxn id="139" idx="1"/>
          </p:cNvCxnSpPr>
          <p:nvPr/>
        </p:nvCxnSpPr>
        <p:spPr>
          <a:xfrm flipH="1" rot="10800000">
            <a:off x="950054" y="1094467"/>
            <a:ext cx="5042400" cy="48000"/>
          </a:xfrm>
          <a:prstGeom prst="straightConnector1">
            <a:avLst/>
          </a:prstGeom>
          <a:noFill/>
          <a:ln cap="flat" cmpd="sng" w="50800">
            <a:solidFill>
              <a:schemeClr val="accent6"/>
            </a:solidFill>
            <a:prstDash val="solid"/>
            <a:miter lim="800000"/>
            <a:headEnd len="sm" w="sm" type="none"/>
            <a:tailEnd len="sm" w="sm" type="none"/>
          </a:ln>
        </p:spPr>
      </p:cxnSp>
      <p:pic>
        <p:nvPicPr>
          <p:cNvPr id="141" name="Google Shape;141;g2d2f1631b18_0_0"/>
          <p:cNvPicPr preferRelativeResize="0"/>
          <p:nvPr/>
        </p:nvPicPr>
        <p:blipFill rotWithShape="1">
          <a:blip r:embed="rId3">
            <a:alphaModFix/>
          </a:blip>
          <a:srcRect b="0" l="0" r="0" t="0"/>
          <a:stretch/>
        </p:blipFill>
        <p:spPr>
          <a:xfrm>
            <a:off x="8506381" y="1535027"/>
            <a:ext cx="1695450" cy="3513223"/>
          </a:xfrm>
          <a:prstGeom prst="rect">
            <a:avLst/>
          </a:prstGeom>
          <a:noFill/>
          <a:ln>
            <a:noFill/>
          </a:ln>
        </p:spPr>
      </p:pic>
      <p:sp>
        <p:nvSpPr>
          <p:cNvPr id="142" name="Google Shape;142;g2d2f1631b18_0_0"/>
          <p:cNvSpPr txBox="1"/>
          <p:nvPr/>
        </p:nvSpPr>
        <p:spPr>
          <a:xfrm>
            <a:off x="950050" y="1270250"/>
            <a:ext cx="5042400" cy="49254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200"/>
              </a:spcBef>
              <a:spcAft>
                <a:spcPts val="0"/>
              </a:spcAft>
              <a:buClr>
                <a:schemeClr val="dk1"/>
              </a:buClr>
              <a:buSzPts val="1100"/>
              <a:buFont typeface="Arial"/>
              <a:buNone/>
            </a:pPr>
            <a:r>
              <a:rPr lang="es-MX" sz="1200">
                <a:solidFill>
                  <a:schemeClr val="dk1"/>
                </a:solidFill>
              </a:rPr>
              <a:t>Actualmente, muchas personas enfrentan obstáculos para realizar compras en tiendas físicas debido a la falta de tiempo, ya que sus agendas están llenas de compromisos laborales, familiares y otras actividades personales que son de larga duración y que no pueden ser interrumpidas. Esto limita el espacio disponible para actividades adicionales, como hacer compras presenciales, debido a que es una experiencia poco práctica para los consumidores. En áreas urbanas de alta densidad, el problema se agrava debido a los largos desplazamientos necesarios para llegar a las tiendas.</a:t>
            </a:r>
            <a:endParaRPr sz="1200">
              <a:solidFill>
                <a:schemeClr val="dk1"/>
              </a:solidFill>
            </a:endParaRPr>
          </a:p>
          <a:p>
            <a:pPr indent="0" lvl="0" marL="0" rtl="0" algn="just">
              <a:lnSpc>
                <a:spcPct val="150000"/>
              </a:lnSpc>
              <a:spcBef>
                <a:spcPts val="1200"/>
              </a:spcBef>
              <a:spcAft>
                <a:spcPts val="0"/>
              </a:spcAft>
              <a:buClr>
                <a:schemeClr val="dk1"/>
              </a:buClr>
              <a:buSzPts val="1100"/>
              <a:buFont typeface="Arial"/>
              <a:buNone/>
            </a:pPr>
            <a:r>
              <a:rPr lang="es-MX" sz="1200">
                <a:solidFill>
                  <a:schemeClr val="dk1"/>
                </a:solidFill>
              </a:rPr>
              <a:t>El desplazamiento no solo implica costos directos, como gasolina o transporte público, sino también una gran inversión de tiempo debido al tráfico y las largas distancias. Esta situación provoca frustración en los consumidores, ya que sienten que su tiempo disponible para otras actividades se reduce considerablemente, convirtiendo el proceso de compra en una tarea agotadora y poco eficiente.</a:t>
            </a:r>
            <a:endParaRPr sz="1200">
              <a:solidFill>
                <a:schemeClr val="dk1"/>
              </a:solidFill>
            </a:endParaRPr>
          </a:p>
          <a:p>
            <a:pPr indent="0" lvl="0" marL="0" marR="0" rtl="0" algn="just">
              <a:lnSpc>
                <a:spcPct val="107916"/>
              </a:lnSpc>
              <a:spcBef>
                <a:spcPts val="1200"/>
              </a:spcBef>
              <a:spcAft>
                <a:spcPts val="800"/>
              </a:spcAft>
              <a:buClr>
                <a:srgbClr val="000000"/>
              </a:buClr>
              <a:buSzPts val="1800"/>
              <a:buFont typeface="Arial"/>
              <a:buNone/>
            </a:pPr>
            <a:r>
              <a:t/>
            </a:r>
            <a:endParaRPr sz="1800">
              <a:solidFill>
                <a:schemeClr val="dk1"/>
              </a:solidFill>
            </a:endParaRPr>
          </a:p>
        </p:txBody>
      </p:sp>
      <p:sp>
        <p:nvSpPr>
          <p:cNvPr id="143" name="Google Shape;143;g2d2f1631b18_0_0"/>
          <p:cNvSpPr txBox="1"/>
          <p:nvPr/>
        </p:nvSpPr>
        <p:spPr>
          <a:xfrm>
            <a:off x="10201825" y="63297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u="sng">
                <a:solidFill>
                  <a:schemeClr val="hlink"/>
                </a:solidFill>
                <a:latin typeface="Calibri"/>
                <a:ea typeface="Calibri"/>
                <a:cs typeface="Calibri"/>
                <a:sym typeface="Calibri"/>
                <a:hlinkClick r:id="rId4"/>
              </a:rPr>
              <a:t>Ver documento</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6"/>
          <p:cNvSpPr txBox="1"/>
          <p:nvPr/>
        </p:nvSpPr>
        <p:spPr>
          <a:xfrm>
            <a:off x="950054" y="605917"/>
            <a:ext cx="5547843" cy="10730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rgbClr val="38AA00"/>
                </a:solidFill>
                <a:latin typeface="Work Sans Light"/>
                <a:ea typeface="Work Sans Light"/>
                <a:cs typeface="Work Sans Light"/>
                <a:sym typeface="Work Sans Light"/>
              </a:rPr>
              <a:t>Planteamiento del Problema</a:t>
            </a:r>
            <a:endParaRPr b="0" i="0" sz="1800" u="none" cap="none" strike="noStrike">
              <a:solidFill>
                <a:schemeClr val="dk1"/>
              </a:solidFill>
              <a:latin typeface="Calibri"/>
              <a:ea typeface="Calibri"/>
              <a:cs typeface="Calibri"/>
              <a:sym typeface="Calibri"/>
            </a:endParaRPr>
          </a:p>
        </p:txBody>
      </p:sp>
      <p:cxnSp>
        <p:nvCxnSpPr>
          <p:cNvPr id="149" name="Google Shape;149;p6"/>
          <p:cNvCxnSpPr>
            <a:stCxn id="148" idx="1"/>
          </p:cNvCxnSpPr>
          <p:nvPr/>
        </p:nvCxnSpPr>
        <p:spPr>
          <a:xfrm flipH="1" rot="10800000">
            <a:off x="950054" y="1094432"/>
            <a:ext cx="5042400" cy="48000"/>
          </a:xfrm>
          <a:prstGeom prst="straightConnector1">
            <a:avLst/>
          </a:prstGeom>
          <a:noFill/>
          <a:ln cap="flat" cmpd="sng" w="50800">
            <a:solidFill>
              <a:schemeClr val="accent6"/>
            </a:solidFill>
            <a:prstDash val="solid"/>
            <a:miter lim="800000"/>
            <a:headEnd len="sm" w="sm" type="none"/>
            <a:tailEnd len="sm" w="sm" type="none"/>
          </a:ln>
        </p:spPr>
      </p:cxnSp>
      <p:pic>
        <p:nvPicPr>
          <p:cNvPr id="150" name="Google Shape;150;p6"/>
          <p:cNvPicPr preferRelativeResize="0"/>
          <p:nvPr/>
        </p:nvPicPr>
        <p:blipFill rotWithShape="1">
          <a:blip r:embed="rId3">
            <a:alphaModFix/>
          </a:blip>
          <a:srcRect b="0" l="0" r="0" t="0"/>
          <a:stretch/>
        </p:blipFill>
        <p:spPr>
          <a:xfrm>
            <a:off x="8506381" y="1535027"/>
            <a:ext cx="1695450" cy="3513223"/>
          </a:xfrm>
          <a:prstGeom prst="rect">
            <a:avLst/>
          </a:prstGeom>
          <a:noFill/>
          <a:ln>
            <a:noFill/>
          </a:ln>
        </p:spPr>
      </p:pic>
      <p:sp>
        <p:nvSpPr>
          <p:cNvPr id="151" name="Google Shape;151;p6"/>
          <p:cNvSpPr txBox="1"/>
          <p:nvPr/>
        </p:nvSpPr>
        <p:spPr>
          <a:xfrm>
            <a:off x="950050" y="1197600"/>
            <a:ext cx="5042400" cy="50796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200"/>
              </a:spcBef>
              <a:spcAft>
                <a:spcPts val="0"/>
              </a:spcAft>
              <a:buClr>
                <a:schemeClr val="dk1"/>
              </a:buClr>
              <a:buSzPts val="1100"/>
              <a:buFont typeface="Arial"/>
              <a:buNone/>
            </a:pPr>
            <a:r>
              <a:t/>
            </a:r>
            <a:endParaRPr sz="1200">
              <a:solidFill>
                <a:schemeClr val="dk1"/>
              </a:solidFill>
            </a:endParaRPr>
          </a:p>
          <a:p>
            <a:pPr indent="0" lvl="0" marL="0" rtl="0" algn="just">
              <a:lnSpc>
                <a:spcPct val="150000"/>
              </a:lnSpc>
              <a:spcBef>
                <a:spcPts val="1200"/>
              </a:spcBef>
              <a:spcAft>
                <a:spcPts val="0"/>
              </a:spcAft>
              <a:buClr>
                <a:schemeClr val="dk1"/>
              </a:buClr>
              <a:buSzPts val="1100"/>
              <a:buFont typeface="Arial"/>
              <a:buNone/>
            </a:pPr>
            <a:r>
              <a:rPr lang="es-MX" sz="1200">
                <a:solidFill>
                  <a:schemeClr val="dk1"/>
                </a:solidFill>
              </a:rPr>
              <a:t>Una vez en las tiendas, los consumidores enfrentan más complicaciones, como la falta de estacionamiento y la saturación de las tiendas en horas pico, lo que prolonga el tiempo que deben invertir. Además, las largas filas y la atención lenta hacen que la experiencia de compra sea estresante y desagradable, desmotivando a los clientes de acudir a las tiendas físicas con frecuencia.</a:t>
            </a:r>
            <a:endParaRPr sz="1200">
              <a:solidFill>
                <a:schemeClr val="dk1"/>
              </a:solidFill>
            </a:endParaRPr>
          </a:p>
          <a:p>
            <a:pPr indent="0" lvl="0" marL="0" rtl="0" algn="just">
              <a:lnSpc>
                <a:spcPct val="150000"/>
              </a:lnSpc>
              <a:spcBef>
                <a:spcPts val="1200"/>
              </a:spcBef>
              <a:spcAft>
                <a:spcPts val="0"/>
              </a:spcAft>
              <a:buClr>
                <a:schemeClr val="dk1"/>
              </a:buClr>
              <a:buSzPts val="1100"/>
              <a:buFont typeface="Arial"/>
              <a:buNone/>
            </a:pPr>
            <a:r>
              <a:rPr lang="es-MX" sz="1200">
                <a:solidFill>
                  <a:schemeClr val="dk1"/>
                </a:solidFill>
              </a:rPr>
              <a:t>Finalmente, los horarios rígidos de las tiendas físicas no siempre se ajustan a las necesidades de los consumidores, especialmente de aquellos con responsabilidades laborales o personales durante el día. Esto hace que las compras en tienda física sean difíciles de realizar, y la falta de flexibilidad horaria empeora esta problemática. En resumen, la experiencia de compra en tiendas físicas resulta ineficiente para los consumidores de hoy en dia, que buscan opciones más convenientes y que optimicen mejor su tiempo.</a:t>
            </a:r>
            <a:endParaRPr sz="1200">
              <a:solidFill>
                <a:schemeClr val="dk1"/>
              </a:solidFill>
            </a:endParaRPr>
          </a:p>
          <a:p>
            <a:pPr indent="0" lvl="0" marL="0" marR="0" rtl="0" algn="just">
              <a:lnSpc>
                <a:spcPct val="107916"/>
              </a:lnSpc>
              <a:spcBef>
                <a:spcPts val="1200"/>
              </a:spcBef>
              <a:spcAft>
                <a:spcPts val="800"/>
              </a:spcAft>
              <a:buClr>
                <a:srgbClr val="000000"/>
              </a:buClr>
              <a:buSzPts val="1800"/>
              <a:buFont typeface="Arial"/>
              <a:buNone/>
            </a:pPr>
            <a:r>
              <a:t/>
            </a:r>
            <a:endParaRPr sz="1800">
              <a:solidFill>
                <a:schemeClr val="dk1"/>
              </a:solidFill>
            </a:endParaRPr>
          </a:p>
        </p:txBody>
      </p:sp>
      <p:sp>
        <p:nvSpPr>
          <p:cNvPr id="152" name="Google Shape;152;p6"/>
          <p:cNvSpPr txBox="1"/>
          <p:nvPr/>
        </p:nvSpPr>
        <p:spPr>
          <a:xfrm>
            <a:off x="10201825" y="63297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u="sng">
                <a:solidFill>
                  <a:schemeClr val="hlink"/>
                </a:solidFill>
                <a:latin typeface="Calibri"/>
                <a:ea typeface="Calibri"/>
                <a:cs typeface="Calibri"/>
                <a:sym typeface="Calibri"/>
                <a:hlinkClick r:id="rId4"/>
              </a:rPr>
              <a:t>Ver documento</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7"/>
          <p:cNvSpPr txBox="1"/>
          <p:nvPr/>
        </p:nvSpPr>
        <p:spPr>
          <a:xfrm>
            <a:off x="950054" y="605917"/>
            <a:ext cx="5547843" cy="10730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rgbClr val="38AA00"/>
                </a:solidFill>
                <a:latin typeface="Work Sans Light"/>
                <a:ea typeface="Work Sans Light"/>
                <a:cs typeface="Work Sans Light"/>
                <a:sym typeface="Work Sans Light"/>
              </a:rPr>
              <a:t>Pregunta  Problema</a:t>
            </a:r>
            <a:endParaRPr b="0" i="0" sz="1800" u="none" cap="none" strike="noStrike">
              <a:solidFill>
                <a:schemeClr val="dk1"/>
              </a:solidFill>
              <a:latin typeface="Calibri"/>
              <a:ea typeface="Calibri"/>
              <a:cs typeface="Calibri"/>
              <a:sym typeface="Calibri"/>
            </a:endParaRPr>
          </a:p>
        </p:txBody>
      </p:sp>
      <p:cxnSp>
        <p:nvCxnSpPr>
          <p:cNvPr id="158" name="Google Shape;158;p7"/>
          <p:cNvCxnSpPr>
            <a:stCxn id="157" idx="1"/>
          </p:cNvCxnSpPr>
          <p:nvPr/>
        </p:nvCxnSpPr>
        <p:spPr>
          <a:xfrm flipH="1" rot="10800000">
            <a:off x="950054" y="1094432"/>
            <a:ext cx="5042400" cy="48000"/>
          </a:xfrm>
          <a:prstGeom prst="straightConnector1">
            <a:avLst/>
          </a:prstGeom>
          <a:noFill/>
          <a:ln cap="flat" cmpd="sng" w="50800">
            <a:solidFill>
              <a:schemeClr val="accent6"/>
            </a:solidFill>
            <a:prstDash val="solid"/>
            <a:miter lim="800000"/>
            <a:headEnd len="sm" w="sm" type="none"/>
            <a:tailEnd len="sm" w="sm" type="none"/>
          </a:ln>
        </p:spPr>
      </p:cxnSp>
      <p:pic>
        <p:nvPicPr>
          <p:cNvPr id="159" name="Google Shape;159;p7"/>
          <p:cNvPicPr preferRelativeResize="0"/>
          <p:nvPr/>
        </p:nvPicPr>
        <p:blipFill rotWithShape="1">
          <a:blip r:embed="rId3">
            <a:alphaModFix/>
          </a:blip>
          <a:srcRect b="0" l="0" r="0" t="0"/>
          <a:stretch/>
        </p:blipFill>
        <p:spPr>
          <a:xfrm>
            <a:off x="8882247" y="1721458"/>
            <a:ext cx="1476375" cy="3415083"/>
          </a:xfrm>
          <a:prstGeom prst="rect">
            <a:avLst/>
          </a:prstGeom>
          <a:noFill/>
          <a:ln>
            <a:noFill/>
          </a:ln>
        </p:spPr>
      </p:pic>
      <p:sp>
        <p:nvSpPr>
          <p:cNvPr id="160" name="Google Shape;160;p7"/>
          <p:cNvSpPr txBox="1"/>
          <p:nvPr/>
        </p:nvSpPr>
        <p:spPr>
          <a:xfrm>
            <a:off x="1038950" y="1592900"/>
            <a:ext cx="5547900" cy="20934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200"/>
              </a:spcBef>
              <a:spcAft>
                <a:spcPts val="0"/>
              </a:spcAft>
              <a:buClr>
                <a:schemeClr val="dk1"/>
              </a:buClr>
              <a:buSzPts val="1100"/>
              <a:buFont typeface="Arial"/>
              <a:buNone/>
            </a:pPr>
            <a:r>
              <a:rPr lang="es-MX" sz="1600">
                <a:solidFill>
                  <a:schemeClr val="dk1"/>
                </a:solidFill>
              </a:rPr>
              <a:t>¿Cómo evitar las</a:t>
            </a:r>
            <a:r>
              <a:rPr lang="es-MX" sz="1600">
                <a:solidFill>
                  <a:srgbClr val="0674B3"/>
                </a:solidFill>
              </a:rPr>
              <a:t> </a:t>
            </a:r>
            <a:r>
              <a:rPr lang="es-MX" sz="1600">
                <a:solidFill>
                  <a:schemeClr val="dk1"/>
                </a:solidFill>
              </a:rPr>
              <a:t>futuras pérdidas económicas en una empresa causadas por la falta de ventas debido a las limitaciones de tiempo y desplazamiento de los clientes para realizar compras en tiendas físicas?</a:t>
            </a:r>
            <a:endParaRPr sz="1600">
              <a:solidFill>
                <a:schemeClr val="dk1"/>
              </a:solidFill>
            </a:endParaRPr>
          </a:p>
          <a:p>
            <a:pPr indent="0" lvl="0" marL="0" marR="0" rtl="0" algn="just">
              <a:lnSpc>
                <a:spcPct val="107916"/>
              </a:lnSpc>
              <a:spcBef>
                <a:spcPts val="1200"/>
              </a:spcBef>
              <a:spcAft>
                <a:spcPts val="800"/>
              </a:spcAft>
              <a:buClr>
                <a:srgbClr val="000000"/>
              </a:buClr>
              <a:buSzPts val="1800"/>
              <a:buFont typeface="Arial"/>
              <a:buNone/>
            </a:pPr>
            <a:r>
              <a:t/>
            </a:r>
            <a:endParaRPr sz="1800">
              <a:solidFill>
                <a:schemeClr val="dk1"/>
              </a:solidFill>
            </a:endParaRPr>
          </a:p>
        </p:txBody>
      </p:sp>
      <p:sp>
        <p:nvSpPr>
          <p:cNvPr id="161" name="Google Shape;161;p7"/>
          <p:cNvSpPr txBox="1"/>
          <p:nvPr/>
        </p:nvSpPr>
        <p:spPr>
          <a:xfrm>
            <a:off x="10201825" y="63297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u="sng">
                <a:solidFill>
                  <a:schemeClr val="hlink"/>
                </a:solidFill>
                <a:latin typeface="Calibri"/>
                <a:ea typeface="Calibri"/>
                <a:cs typeface="Calibri"/>
                <a:sym typeface="Calibri"/>
                <a:hlinkClick r:id="rId4"/>
              </a:rPr>
              <a:t>Ver documento</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8"/>
          <p:cNvSpPr txBox="1"/>
          <p:nvPr/>
        </p:nvSpPr>
        <p:spPr>
          <a:xfrm>
            <a:off x="950054" y="605917"/>
            <a:ext cx="5547843" cy="10730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rgbClr val="38AA00"/>
                </a:solidFill>
                <a:latin typeface="Work Sans Light"/>
                <a:ea typeface="Work Sans Light"/>
                <a:cs typeface="Work Sans Light"/>
                <a:sym typeface="Work Sans Light"/>
              </a:rPr>
              <a:t>Alcance</a:t>
            </a:r>
            <a:r>
              <a:rPr lang="es-MX" sz="2600">
                <a:solidFill>
                  <a:srgbClr val="38AA00"/>
                </a:solidFill>
                <a:latin typeface="Work Sans Light"/>
                <a:ea typeface="Work Sans Light"/>
                <a:cs typeface="Work Sans Light"/>
                <a:sym typeface="Work Sans Light"/>
              </a:rPr>
              <a:t>s</a:t>
            </a:r>
            <a:endParaRPr b="0" i="0" sz="1800" u="none" cap="none" strike="noStrike">
              <a:solidFill>
                <a:schemeClr val="dk1"/>
              </a:solidFill>
              <a:latin typeface="Calibri"/>
              <a:ea typeface="Calibri"/>
              <a:cs typeface="Calibri"/>
              <a:sym typeface="Calibri"/>
            </a:endParaRPr>
          </a:p>
        </p:txBody>
      </p:sp>
      <p:cxnSp>
        <p:nvCxnSpPr>
          <p:cNvPr id="167" name="Google Shape;167;p8"/>
          <p:cNvCxnSpPr>
            <a:stCxn id="166" idx="1"/>
          </p:cNvCxnSpPr>
          <p:nvPr/>
        </p:nvCxnSpPr>
        <p:spPr>
          <a:xfrm flipH="1" rot="10800000">
            <a:off x="950054" y="1094432"/>
            <a:ext cx="5042400" cy="48000"/>
          </a:xfrm>
          <a:prstGeom prst="straightConnector1">
            <a:avLst/>
          </a:prstGeom>
          <a:noFill/>
          <a:ln cap="flat" cmpd="sng" w="50800">
            <a:solidFill>
              <a:schemeClr val="accent6"/>
            </a:solidFill>
            <a:prstDash val="solid"/>
            <a:miter lim="800000"/>
            <a:headEnd len="sm" w="sm" type="none"/>
            <a:tailEnd len="sm" w="sm" type="none"/>
          </a:ln>
        </p:spPr>
      </p:cxnSp>
      <p:pic>
        <p:nvPicPr>
          <p:cNvPr id="168" name="Google Shape;168;p8"/>
          <p:cNvPicPr preferRelativeResize="0"/>
          <p:nvPr/>
        </p:nvPicPr>
        <p:blipFill rotWithShape="1">
          <a:blip r:embed="rId3">
            <a:alphaModFix amt="70000"/>
          </a:blip>
          <a:srcRect b="0" l="0" r="0" t="0"/>
          <a:stretch/>
        </p:blipFill>
        <p:spPr>
          <a:xfrm>
            <a:off x="7199789" y="1631023"/>
            <a:ext cx="4145873" cy="3533775"/>
          </a:xfrm>
          <a:prstGeom prst="rect">
            <a:avLst/>
          </a:prstGeom>
          <a:noFill/>
          <a:ln>
            <a:noFill/>
          </a:ln>
        </p:spPr>
      </p:pic>
      <p:sp>
        <p:nvSpPr>
          <p:cNvPr id="169" name="Google Shape;169;p8"/>
          <p:cNvSpPr txBox="1"/>
          <p:nvPr/>
        </p:nvSpPr>
        <p:spPr>
          <a:xfrm>
            <a:off x="863800" y="1717125"/>
            <a:ext cx="5249400" cy="3140100"/>
          </a:xfrm>
          <a:prstGeom prst="rect">
            <a:avLst/>
          </a:prstGeom>
          <a:noFill/>
          <a:ln>
            <a:noFill/>
          </a:ln>
        </p:spPr>
        <p:txBody>
          <a:bodyPr anchorCtr="0" anchor="t" bIns="91425" lIns="91425" spcFirstLastPara="1" rIns="91425" wrap="square" tIns="91425">
            <a:spAutoFit/>
          </a:bodyPr>
          <a:lstStyle/>
          <a:p>
            <a:pPr indent="-304800" lvl="0" marL="457200" rtl="0" algn="just">
              <a:lnSpc>
                <a:spcPct val="150000"/>
              </a:lnSpc>
              <a:spcBef>
                <a:spcPts val="1200"/>
              </a:spcBef>
              <a:spcAft>
                <a:spcPts val="0"/>
              </a:spcAft>
              <a:buClr>
                <a:schemeClr val="dk1"/>
              </a:buClr>
              <a:buSzPts val="1200"/>
              <a:buChar char="●"/>
            </a:pPr>
            <a:r>
              <a:rPr lang="es-MX" sz="1200">
                <a:solidFill>
                  <a:schemeClr val="dk1"/>
                </a:solidFill>
              </a:rPr>
              <a:t>Capacidad de añadir, editar y eliminar productos de manera rápida y sencilla.</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s-MX" sz="1200">
                <a:solidFill>
                  <a:schemeClr val="dk1"/>
                </a:solidFill>
              </a:rPr>
              <a:t>Organización de productos en categorías y subcategorías  para una navegación y una búsqueda optimizada.</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s-MX" sz="1200">
                <a:solidFill>
                  <a:schemeClr val="dk1"/>
                </a:solidFill>
              </a:rPr>
              <a:t>La visualización en tiempo real del inventario permite ajustar cantidades manualmente.</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s-MX" sz="1200">
                <a:solidFill>
                  <a:schemeClr val="dk1"/>
                </a:solidFill>
              </a:rPr>
              <a:t>Acceso al historial de pedidos realizados por los clientes .</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s-MX" sz="1200">
                <a:solidFill>
                  <a:schemeClr val="dk1"/>
                </a:solidFill>
              </a:rPr>
              <a:t>Acceso completo al registro de clientes, entre los que está detalles de contacto, datos de envío.</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s-MX" sz="1200">
                <a:solidFill>
                  <a:schemeClr val="dk1"/>
                </a:solidFill>
              </a:rPr>
              <a:t>Creación de descuentos en los productos ofrecidos, por unidad y categorías personalizadas.</a:t>
            </a:r>
            <a:endParaRPr sz="1800">
              <a:solidFill>
                <a:srgbClr val="0D0D0D"/>
              </a:solidFill>
              <a:highlight>
                <a:srgbClr val="FFFFFF"/>
              </a:highlight>
              <a:latin typeface="Roboto"/>
              <a:ea typeface="Roboto"/>
              <a:cs typeface="Roboto"/>
              <a:sym typeface="Roboto"/>
            </a:endParaRPr>
          </a:p>
        </p:txBody>
      </p:sp>
      <p:sp>
        <p:nvSpPr>
          <p:cNvPr id="170" name="Google Shape;170;p8"/>
          <p:cNvSpPr txBox="1"/>
          <p:nvPr/>
        </p:nvSpPr>
        <p:spPr>
          <a:xfrm>
            <a:off x="10201825" y="63297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u="sng">
                <a:solidFill>
                  <a:schemeClr val="hlink"/>
                </a:solidFill>
                <a:latin typeface="Calibri"/>
                <a:ea typeface="Calibri"/>
                <a:cs typeface="Calibri"/>
                <a:sym typeface="Calibri"/>
                <a:hlinkClick r:id="rId4"/>
              </a:rPr>
              <a:t>Ver documento</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2024-03-15T00:49:27Z</dcterms:created>
  <dc:creator>Carlos Andrés Herrera Mora</dc:creator>
</cp:coreProperties>
</file>